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5" r:id="rId1"/>
  </p:sldMasterIdLst>
  <p:notesMasterIdLst>
    <p:notesMasterId r:id="rId19"/>
  </p:notesMasterIdLst>
  <p:handoutMasterIdLst>
    <p:handoutMasterId r:id="rId20"/>
  </p:handoutMasterIdLst>
  <p:sldIdLst>
    <p:sldId id="324" r:id="rId2"/>
    <p:sldId id="259" r:id="rId3"/>
    <p:sldId id="294" r:id="rId4"/>
    <p:sldId id="321" r:id="rId5"/>
    <p:sldId id="296" r:id="rId6"/>
    <p:sldId id="325" r:id="rId7"/>
    <p:sldId id="326" r:id="rId8"/>
    <p:sldId id="327" r:id="rId9"/>
    <p:sldId id="331" r:id="rId10"/>
    <p:sldId id="328" r:id="rId11"/>
    <p:sldId id="329" r:id="rId12"/>
    <p:sldId id="330" r:id="rId13"/>
    <p:sldId id="332" r:id="rId14"/>
    <p:sldId id="333" r:id="rId15"/>
    <p:sldId id="334" r:id="rId16"/>
    <p:sldId id="335" r:id="rId17"/>
    <p:sldId id="322" r:id="rId18"/>
  </p:sldIdLst>
  <p:sldSz cx="12190413" cy="6859588"/>
  <p:notesSz cx="6858000" cy="9144000"/>
  <p:embeddedFontLst>
    <p:embeddedFont>
      <p:font typeface="굴림체" panose="020B0609000101010101" pitchFamily="49" charset="-127"/>
      <p:regular r:id="rId21"/>
    </p:embeddedFont>
    <p:embeddedFont>
      <p:font typeface="맑은 고딕" panose="020B0503020000020004" pitchFamily="34" charset="-127"/>
      <p:regular r:id="rId22"/>
      <p:bold r:id="rId23"/>
    </p:embeddedFon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
      <p:font typeface="Noto Sans" panose="020B0502040504020204" pitchFamily="34" charset="0"/>
      <p:regular r:id="rId30"/>
      <p:bold r:id="rId31"/>
      <p:italic r:id="rId32"/>
      <p:boldItalic r:id="rId3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334A"/>
    <a:srgbClr val="FFCAD1"/>
    <a:srgbClr val="FB93A9"/>
    <a:srgbClr val="E9889F"/>
    <a:srgbClr val="FF6798"/>
    <a:srgbClr val="FF6290"/>
    <a:srgbClr val="CD4E74"/>
    <a:srgbClr val="575757"/>
    <a:srgbClr val="D2BDA8"/>
    <a:srgbClr val="8253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749" autoAdjust="0"/>
    <p:restoredTop sz="96391" autoAdjust="0"/>
  </p:normalViewPr>
  <p:slideViewPr>
    <p:cSldViewPr>
      <p:cViewPr>
        <p:scale>
          <a:sx n="50" d="100"/>
          <a:sy n="50" d="100"/>
        </p:scale>
        <p:origin x="64" y="1432"/>
      </p:cViewPr>
      <p:guideLst>
        <p:guide orient="horz" pos="2160"/>
        <p:guide pos="2880"/>
        <p:guide orient="horz" pos="2161"/>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2023. 4. 6.</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2023. 4. 6.</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686135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457842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17</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802" y="1122623"/>
            <a:ext cx="9142810" cy="2388153"/>
          </a:xfrm>
        </p:spPr>
        <p:txBody>
          <a:bodyPr anchor="b"/>
          <a:lstStyle>
            <a:lvl1pPr algn="ctr">
              <a:defRPr sz="5999"/>
            </a:lvl1pPr>
          </a:lstStyle>
          <a:p>
            <a:r>
              <a:rPr lang="en-US"/>
              <a:t>Click to edit Master title style</a:t>
            </a:r>
            <a:endParaRPr lang="en-US" dirty="0"/>
          </a:p>
        </p:txBody>
      </p:sp>
      <p:sp>
        <p:nvSpPr>
          <p:cNvPr id="3" name="Subtitle 2"/>
          <p:cNvSpPr>
            <a:spLocks noGrp="1"/>
          </p:cNvSpPr>
          <p:nvPr>
            <p:ph type="subTitle" idx="1"/>
          </p:nvPr>
        </p:nvSpPr>
        <p:spPr>
          <a:xfrm>
            <a:off x="1523802" y="3602872"/>
            <a:ext cx="9142810" cy="1656145"/>
          </a:xfrm>
        </p:spPr>
        <p:txBody>
          <a:bodyPr/>
          <a:lstStyle>
            <a:lvl1pPr marL="0" indent="0" algn="ctr">
              <a:buNone/>
              <a:defRPr sz="2400"/>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3D6733-6F27-4404-AB51-585418F146E5}" type="datetimeFigureOut">
              <a:rPr lang="ko-KR" altLang="en-US" smtClean="0"/>
              <a:pPr/>
              <a:t>2023. 4. 6.</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extLst>
      <p:ext uri="{BB962C8B-B14F-4D97-AF65-F5344CB8AC3E}">
        <p14:creationId xmlns:p14="http://schemas.microsoft.com/office/powerpoint/2010/main" val="10389856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3D6733-6F27-4404-AB51-585418F146E5}" type="datetimeFigureOut">
              <a:rPr lang="ko-KR" altLang="en-US" smtClean="0"/>
              <a:pPr/>
              <a:t>2023. 4. 6.</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extLst>
      <p:ext uri="{BB962C8B-B14F-4D97-AF65-F5344CB8AC3E}">
        <p14:creationId xmlns:p14="http://schemas.microsoft.com/office/powerpoint/2010/main" val="2086812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3764" y="365209"/>
            <a:ext cx="2628558" cy="581318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091" y="365209"/>
            <a:ext cx="7733293" cy="58131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3D6733-6F27-4404-AB51-585418F146E5}" type="datetimeFigureOut">
              <a:rPr lang="ko-KR" altLang="en-US" smtClean="0"/>
              <a:pPr/>
              <a:t>2023. 4. 6.</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extLst>
      <p:ext uri="{BB962C8B-B14F-4D97-AF65-F5344CB8AC3E}">
        <p14:creationId xmlns:p14="http://schemas.microsoft.com/office/powerpoint/2010/main" val="18764446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2023. 4. 6.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1225950" y="3141762"/>
            <a:ext cx="6597448" cy="86409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575757"/>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1198662" y="1170857"/>
            <a:ext cx="5040560" cy="197090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7334A"/>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extLst>
      <p:ext uri="{BB962C8B-B14F-4D97-AF65-F5344CB8AC3E}">
        <p14:creationId xmlns:p14="http://schemas.microsoft.com/office/powerpoint/2010/main" val="1763055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2023. 4. 6.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extLst>
      <p:ext uri="{BB962C8B-B14F-4D97-AF65-F5344CB8AC3E}">
        <p14:creationId xmlns:p14="http://schemas.microsoft.com/office/powerpoint/2010/main" val="20396637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rgbClr val="87334A"/>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87334A"/>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2023. 4. 6.</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pic>
        <p:nvPicPr>
          <p:cNvPr id="8"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710" y="408993"/>
            <a:ext cx="353539" cy="359634"/>
          </a:xfrm>
          <a:prstGeom prst="rect">
            <a:avLst/>
          </a:prstGeom>
        </p:spPr>
      </p:pic>
      <p:pic>
        <p:nvPicPr>
          <p:cNvPr id="9"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27654" y="408993"/>
            <a:ext cx="353539" cy="359634"/>
          </a:xfrm>
          <a:prstGeom prst="rect">
            <a:avLst/>
          </a:prstGeom>
        </p:spPr>
      </p:pic>
    </p:spTree>
    <p:extLst>
      <p:ext uri="{BB962C8B-B14F-4D97-AF65-F5344CB8AC3E}">
        <p14:creationId xmlns:p14="http://schemas.microsoft.com/office/powerpoint/2010/main" val="39767406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2023. 4. 6.</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extLst>
      <p:ext uri="{BB962C8B-B14F-4D97-AF65-F5344CB8AC3E}">
        <p14:creationId xmlns:p14="http://schemas.microsoft.com/office/powerpoint/2010/main" val="1051841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3D6733-6F27-4404-AB51-585418F146E5}" type="datetimeFigureOut">
              <a:rPr lang="ko-KR" altLang="en-US" smtClean="0"/>
              <a:pPr/>
              <a:t>2023. 4. 6.</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extLst>
      <p:ext uri="{BB962C8B-B14F-4D97-AF65-F5344CB8AC3E}">
        <p14:creationId xmlns:p14="http://schemas.microsoft.com/office/powerpoint/2010/main" val="1232646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742" y="1710134"/>
            <a:ext cx="10514231" cy="2853398"/>
          </a:xfrm>
        </p:spPr>
        <p:txBody>
          <a:bodyPr anchor="b"/>
          <a:lstStyle>
            <a:lvl1pPr>
              <a:defRPr sz="5999"/>
            </a:lvl1pPr>
          </a:lstStyle>
          <a:p>
            <a:r>
              <a:rPr lang="en-US"/>
              <a:t>Click to edit Master title style</a:t>
            </a:r>
            <a:endParaRPr lang="en-US" dirty="0"/>
          </a:p>
        </p:txBody>
      </p:sp>
      <p:sp>
        <p:nvSpPr>
          <p:cNvPr id="3" name="Text Placeholder 2"/>
          <p:cNvSpPr>
            <a:spLocks noGrp="1"/>
          </p:cNvSpPr>
          <p:nvPr>
            <p:ph type="body" idx="1"/>
          </p:nvPr>
        </p:nvSpPr>
        <p:spPr>
          <a:xfrm>
            <a:off x="831742" y="4590526"/>
            <a:ext cx="10514231" cy="1500534"/>
          </a:xfrm>
        </p:spPr>
        <p:txBody>
          <a:bodyPr/>
          <a:lstStyle>
            <a:lvl1pPr marL="0" indent="0">
              <a:buNone/>
              <a:defRPr sz="2400">
                <a:solidFill>
                  <a:schemeClr val="tx1">
                    <a:tint val="75000"/>
                  </a:schemeClr>
                </a:solidFill>
              </a:defRPr>
            </a:lvl1pPr>
            <a:lvl2pPr marL="457154" indent="0">
              <a:buNone/>
              <a:defRPr sz="2000">
                <a:solidFill>
                  <a:schemeClr val="tx1">
                    <a:tint val="75000"/>
                  </a:schemeClr>
                </a:solidFill>
              </a:defRPr>
            </a:lvl2pPr>
            <a:lvl3pPr marL="914309" indent="0">
              <a:buNone/>
              <a:defRPr sz="1800">
                <a:solidFill>
                  <a:schemeClr val="tx1">
                    <a:tint val="75000"/>
                  </a:schemeClr>
                </a:solidFill>
              </a:defRPr>
            </a:lvl3pPr>
            <a:lvl4pPr marL="1371463" indent="0">
              <a:buNone/>
              <a:defRPr sz="1600">
                <a:solidFill>
                  <a:schemeClr val="tx1">
                    <a:tint val="75000"/>
                  </a:schemeClr>
                </a:solidFill>
              </a:defRPr>
            </a:lvl4pPr>
            <a:lvl5pPr marL="1828617" indent="0">
              <a:buNone/>
              <a:defRPr sz="1600">
                <a:solidFill>
                  <a:schemeClr val="tx1">
                    <a:tint val="75000"/>
                  </a:schemeClr>
                </a:solidFill>
              </a:defRPr>
            </a:lvl5pPr>
            <a:lvl6pPr marL="2285771" indent="0">
              <a:buNone/>
              <a:defRPr sz="1600">
                <a:solidFill>
                  <a:schemeClr val="tx1">
                    <a:tint val="75000"/>
                  </a:schemeClr>
                </a:solidFill>
              </a:defRPr>
            </a:lvl6pPr>
            <a:lvl7pPr marL="2742926" indent="0">
              <a:buNone/>
              <a:defRPr sz="1600">
                <a:solidFill>
                  <a:schemeClr val="tx1">
                    <a:tint val="75000"/>
                  </a:schemeClr>
                </a:solidFill>
              </a:defRPr>
            </a:lvl7pPr>
            <a:lvl8pPr marL="3200080" indent="0">
              <a:buNone/>
              <a:defRPr sz="1600">
                <a:solidFill>
                  <a:schemeClr val="tx1">
                    <a:tint val="75000"/>
                  </a:schemeClr>
                </a:solidFill>
              </a:defRPr>
            </a:lvl8pPr>
            <a:lvl9pPr marL="3657234"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3D6733-6F27-4404-AB51-585418F146E5}" type="datetimeFigureOut">
              <a:rPr lang="ko-KR" altLang="en-US" smtClean="0"/>
              <a:pPr/>
              <a:t>2023. 4. 6.</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extLst>
      <p:ext uri="{BB962C8B-B14F-4D97-AF65-F5344CB8AC3E}">
        <p14:creationId xmlns:p14="http://schemas.microsoft.com/office/powerpoint/2010/main" val="2791834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091" y="1826048"/>
            <a:ext cx="5180926" cy="4352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1396" y="1826048"/>
            <a:ext cx="5180926" cy="4352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3D6733-6F27-4404-AB51-585418F146E5}" type="datetimeFigureOut">
              <a:rPr lang="ko-KR" altLang="en-US" smtClean="0"/>
              <a:pPr/>
              <a:t>2023. 4. 6.</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extLst>
      <p:ext uri="{BB962C8B-B14F-4D97-AF65-F5344CB8AC3E}">
        <p14:creationId xmlns:p14="http://schemas.microsoft.com/office/powerpoint/2010/main" val="665670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679" y="365210"/>
            <a:ext cx="10514231" cy="1325870"/>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679" y="1681552"/>
            <a:ext cx="5157116" cy="824103"/>
          </a:xfrm>
        </p:spPr>
        <p:txBody>
          <a:bodyPr anchor="b"/>
          <a:lstStyle>
            <a:lvl1pPr marL="0" indent="0">
              <a:buNone/>
              <a:defRPr sz="2400" b="1"/>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US"/>
              <a:t>Click to edit Master text styles</a:t>
            </a:r>
          </a:p>
        </p:txBody>
      </p:sp>
      <p:sp>
        <p:nvSpPr>
          <p:cNvPr id="4" name="Content Placeholder 3"/>
          <p:cNvSpPr>
            <a:spLocks noGrp="1"/>
          </p:cNvSpPr>
          <p:nvPr>
            <p:ph sz="half" idx="2"/>
          </p:nvPr>
        </p:nvSpPr>
        <p:spPr>
          <a:xfrm>
            <a:off x="839679" y="2505655"/>
            <a:ext cx="5157116" cy="3685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1397" y="1681552"/>
            <a:ext cx="5182513" cy="824103"/>
          </a:xfrm>
        </p:spPr>
        <p:txBody>
          <a:bodyPr anchor="b"/>
          <a:lstStyle>
            <a:lvl1pPr marL="0" indent="0">
              <a:buNone/>
              <a:defRPr sz="2400" b="1"/>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1397" y="2505655"/>
            <a:ext cx="5182513" cy="3685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3D6733-6F27-4404-AB51-585418F146E5}" type="datetimeFigureOut">
              <a:rPr lang="ko-KR" altLang="en-US" smtClean="0"/>
              <a:pPr/>
              <a:t>2023. 4. 6.</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extLst>
      <p:ext uri="{BB962C8B-B14F-4D97-AF65-F5344CB8AC3E}">
        <p14:creationId xmlns:p14="http://schemas.microsoft.com/office/powerpoint/2010/main" val="3427306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D3D6733-6F27-4404-AB51-585418F146E5}" type="datetimeFigureOut">
              <a:rPr lang="ko-KR" altLang="en-US" smtClean="0"/>
              <a:pPr/>
              <a:t>2023. 4. 6.</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extLst>
      <p:ext uri="{BB962C8B-B14F-4D97-AF65-F5344CB8AC3E}">
        <p14:creationId xmlns:p14="http://schemas.microsoft.com/office/powerpoint/2010/main" val="2826592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3D6733-6F27-4404-AB51-585418F146E5}" type="datetimeFigureOut">
              <a:rPr lang="ko-KR" altLang="en-US" smtClean="0"/>
              <a:pPr/>
              <a:t>2023. 4. 6.</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extLst>
      <p:ext uri="{BB962C8B-B14F-4D97-AF65-F5344CB8AC3E}">
        <p14:creationId xmlns:p14="http://schemas.microsoft.com/office/powerpoint/2010/main" val="1645075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679" y="457306"/>
            <a:ext cx="3931725" cy="1600571"/>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2513" y="987654"/>
            <a:ext cx="6171397" cy="487475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679" y="2057876"/>
            <a:ext cx="3931725" cy="3812471"/>
          </a:xfrm>
        </p:spPr>
        <p:txBody>
          <a:bodyPr/>
          <a:lstStyle>
            <a:lvl1pPr marL="0" indent="0">
              <a:buNone/>
              <a:defRPr sz="1600"/>
            </a:lvl1pPr>
            <a:lvl2pPr marL="457154" indent="0">
              <a:buNone/>
              <a:defRPr sz="1400"/>
            </a:lvl2pPr>
            <a:lvl3pPr marL="914309" indent="0">
              <a:buNone/>
              <a:defRPr sz="1200"/>
            </a:lvl3pPr>
            <a:lvl4pPr marL="1371463" indent="0">
              <a:buNone/>
              <a:defRPr sz="1000"/>
            </a:lvl4pPr>
            <a:lvl5pPr marL="1828617" indent="0">
              <a:buNone/>
              <a:defRPr sz="1000"/>
            </a:lvl5pPr>
            <a:lvl6pPr marL="2285771" indent="0">
              <a:buNone/>
              <a:defRPr sz="1000"/>
            </a:lvl6pPr>
            <a:lvl7pPr marL="2742926" indent="0">
              <a:buNone/>
              <a:defRPr sz="1000"/>
            </a:lvl7pPr>
            <a:lvl8pPr marL="3200080" indent="0">
              <a:buNone/>
              <a:defRPr sz="1000"/>
            </a:lvl8pPr>
            <a:lvl9pPr marL="3657234"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3D6733-6F27-4404-AB51-585418F146E5}" type="datetimeFigureOut">
              <a:rPr lang="ko-KR" altLang="en-US" smtClean="0"/>
              <a:pPr/>
              <a:t>2023. 4. 6.</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extLst>
      <p:ext uri="{BB962C8B-B14F-4D97-AF65-F5344CB8AC3E}">
        <p14:creationId xmlns:p14="http://schemas.microsoft.com/office/powerpoint/2010/main" val="3092376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679" y="457306"/>
            <a:ext cx="3931725" cy="1600571"/>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2513" y="987654"/>
            <a:ext cx="6171397" cy="4874754"/>
          </a:xfrm>
        </p:spPr>
        <p:txBody>
          <a:bodyPr anchor="t"/>
          <a:lstStyle>
            <a:lvl1pPr marL="0" indent="0">
              <a:buNone/>
              <a:defRPr sz="3200"/>
            </a:lvl1pPr>
            <a:lvl2pPr marL="457154" indent="0">
              <a:buNone/>
              <a:defRPr sz="2800"/>
            </a:lvl2pPr>
            <a:lvl3pPr marL="914309" indent="0">
              <a:buNone/>
              <a:defRPr sz="2400"/>
            </a:lvl3pPr>
            <a:lvl4pPr marL="1371463" indent="0">
              <a:buNone/>
              <a:defRPr sz="2000"/>
            </a:lvl4pPr>
            <a:lvl5pPr marL="1828617" indent="0">
              <a:buNone/>
              <a:defRPr sz="2000"/>
            </a:lvl5pPr>
            <a:lvl6pPr marL="2285771" indent="0">
              <a:buNone/>
              <a:defRPr sz="2000"/>
            </a:lvl6pPr>
            <a:lvl7pPr marL="2742926" indent="0">
              <a:buNone/>
              <a:defRPr sz="2000"/>
            </a:lvl7pPr>
            <a:lvl8pPr marL="3200080" indent="0">
              <a:buNone/>
              <a:defRPr sz="2000"/>
            </a:lvl8pPr>
            <a:lvl9pPr marL="3657234"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679" y="2057876"/>
            <a:ext cx="3931725" cy="3812471"/>
          </a:xfrm>
        </p:spPr>
        <p:txBody>
          <a:bodyPr/>
          <a:lstStyle>
            <a:lvl1pPr marL="0" indent="0">
              <a:buNone/>
              <a:defRPr sz="1600"/>
            </a:lvl1pPr>
            <a:lvl2pPr marL="457154" indent="0">
              <a:buNone/>
              <a:defRPr sz="1400"/>
            </a:lvl2pPr>
            <a:lvl3pPr marL="914309" indent="0">
              <a:buNone/>
              <a:defRPr sz="1200"/>
            </a:lvl3pPr>
            <a:lvl4pPr marL="1371463" indent="0">
              <a:buNone/>
              <a:defRPr sz="1000"/>
            </a:lvl4pPr>
            <a:lvl5pPr marL="1828617" indent="0">
              <a:buNone/>
              <a:defRPr sz="1000"/>
            </a:lvl5pPr>
            <a:lvl6pPr marL="2285771" indent="0">
              <a:buNone/>
              <a:defRPr sz="1000"/>
            </a:lvl6pPr>
            <a:lvl7pPr marL="2742926" indent="0">
              <a:buNone/>
              <a:defRPr sz="1000"/>
            </a:lvl7pPr>
            <a:lvl8pPr marL="3200080" indent="0">
              <a:buNone/>
              <a:defRPr sz="1000"/>
            </a:lvl8pPr>
            <a:lvl9pPr marL="3657234"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3D6733-6F27-4404-AB51-585418F146E5}" type="datetimeFigureOut">
              <a:rPr lang="ko-KR" altLang="en-US" smtClean="0"/>
              <a:pPr/>
              <a:t>2023. 4. 6.</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extLst>
      <p:ext uri="{BB962C8B-B14F-4D97-AF65-F5344CB8AC3E}">
        <p14:creationId xmlns:p14="http://schemas.microsoft.com/office/powerpoint/2010/main" val="1837398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091" y="365210"/>
            <a:ext cx="10514231" cy="132587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091" y="1826048"/>
            <a:ext cx="10514231" cy="435234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091"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2023. 4. 6.</a:t>
            </a:fld>
            <a:endParaRPr lang="ko-KR" altLang="en-US"/>
          </a:p>
        </p:txBody>
      </p:sp>
      <p:sp>
        <p:nvSpPr>
          <p:cNvPr id="5" name="Footer Placeholder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extLst>
      <p:ext uri="{BB962C8B-B14F-4D97-AF65-F5344CB8AC3E}">
        <p14:creationId xmlns:p14="http://schemas.microsoft.com/office/powerpoint/2010/main" val="2480344347"/>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Lst>
  <p:txStyles>
    <p:titleStyle>
      <a:lvl1pPr algn="l" defTabSz="914309"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7" indent="-228577" algn="l" defTabSz="914309"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1" indent="-228577" algn="l" defTabSz="91430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86" indent="-228577" algn="l" defTabSz="91430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40"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194"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09" rtl="0" eaLnBrk="1" latinLnBrk="0" hangingPunct="1">
        <a:defRPr sz="1800" kern="1200">
          <a:solidFill>
            <a:schemeClr val="tx1"/>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5.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1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5.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9.png"/><Relationship Id="rId4" Type="http://schemas.openxmlformats.org/officeDocument/2006/relationships/notesSlide" Target="../notesSlides/notesSlid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https://library.sportingnews.com/2021-08/nba-playoff-bracket-081720-ftr_m4cqpiv4n9fb1m1kkfqz411ok.jpg" TargetMode="External"/><Relationship Id="rId2" Type="http://schemas.openxmlformats.org/officeDocument/2006/relationships/image" Target="../media/image9.jpe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image" Target="../media/image12.png"/><Relationship Id="rId1" Type="http://schemas.openxmlformats.org/officeDocument/2006/relationships/slideLayout" Target="../slideLayouts/slideLayout15.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2854846" y="3861842"/>
            <a:ext cx="3717128" cy="2232248"/>
          </a:xfrm>
        </p:spPr>
        <p:txBody>
          <a:bodyPr/>
          <a:lstStyle/>
          <a:p>
            <a:pPr>
              <a:spcAft>
                <a:spcPts val="1200"/>
              </a:spcAft>
            </a:pPr>
            <a:r>
              <a:rPr lang="en-US" altLang="ko-KR" sz="1800" b="1" dirty="0"/>
              <a:t>DAMG 7275 – PROJECT TEAM 6</a:t>
            </a:r>
          </a:p>
          <a:p>
            <a:r>
              <a:rPr lang="en-US" sz="1600" dirty="0">
                <a:effectLst/>
              </a:rPr>
              <a:t>Krishika Singh - 002194016 </a:t>
            </a:r>
          </a:p>
          <a:p>
            <a:r>
              <a:rPr lang="en-US" sz="1600" dirty="0">
                <a:effectLst/>
              </a:rPr>
              <a:t>Mohammad Rafi Shaik </a:t>
            </a:r>
            <a:r>
              <a:rPr lang="en-US" sz="1600" dirty="0"/>
              <a:t>- </a:t>
            </a:r>
            <a:r>
              <a:rPr lang="en-US" sz="1600" dirty="0">
                <a:effectLst/>
              </a:rPr>
              <a:t>001525707 </a:t>
            </a:r>
          </a:p>
          <a:p>
            <a:r>
              <a:rPr lang="en-US" sz="1600" dirty="0">
                <a:effectLst/>
              </a:rPr>
              <a:t>Shika Shyam - 002194543</a:t>
            </a:r>
          </a:p>
          <a:p>
            <a:r>
              <a:rPr lang="en-US" sz="1600" dirty="0">
                <a:effectLst/>
              </a:rPr>
              <a:t>Shreya Soni - 002146758</a:t>
            </a:r>
          </a:p>
        </p:txBody>
      </p:sp>
      <p:sp>
        <p:nvSpPr>
          <p:cNvPr id="7" name="제목 6"/>
          <p:cNvSpPr>
            <a:spLocks noGrp="1"/>
          </p:cNvSpPr>
          <p:nvPr>
            <p:ph type="ctrTitle"/>
          </p:nvPr>
        </p:nvSpPr>
        <p:spPr/>
        <p:txBody>
          <a:bodyPr/>
          <a:lstStyle/>
          <a:p>
            <a:r>
              <a:rPr lang="en-US" altLang="ko-KR" b="1" dirty="0"/>
              <a:t>NBA </a:t>
            </a:r>
            <a:br>
              <a:rPr lang="en-US" altLang="ko-KR" b="1" dirty="0"/>
            </a:br>
            <a:r>
              <a:rPr lang="en-US" altLang="ko-KR" b="1" dirty="0"/>
              <a:t>Game Analytics</a:t>
            </a:r>
            <a:endParaRPr lang="ko-KR" altLang="en-US" b="1" dirty="0"/>
          </a:p>
        </p:txBody>
      </p:sp>
    </p:spTree>
    <p:extLst>
      <p:ext uri="{BB962C8B-B14F-4D97-AF65-F5344CB8AC3E}">
        <p14:creationId xmlns:p14="http://schemas.microsoft.com/office/powerpoint/2010/main" val="14239894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FFEDE-B2C9-E2BB-E4FD-70D65A464D24}"/>
              </a:ext>
            </a:extLst>
          </p:cNvPr>
          <p:cNvSpPr>
            <a:spLocks noGrp="1"/>
          </p:cNvSpPr>
          <p:nvPr>
            <p:ph type="title"/>
          </p:nvPr>
        </p:nvSpPr>
        <p:spPr/>
        <p:txBody>
          <a:bodyPr/>
          <a:lstStyle/>
          <a:p>
            <a:r>
              <a:rPr lang="en-US" dirty="0"/>
              <a:t>ETL Layer</a:t>
            </a:r>
          </a:p>
        </p:txBody>
      </p:sp>
      <p:sp>
        <p:nvSpPr>
          <p:cNvPr id="3" name="Content Placeholder 2">
            <a:extLst>
              <a:ext uri="{FF2B5EF4-FFF2-40B4-BE49-F238E27FC236}">
                <a16:creationId xmlns:a16="http://schemas.microsoft.com/office/drawing/2014/main" id="{20482ADD-FC3B-A0CE-1570-04C77E9C25CE}"/>
              </a:ext>
            </a:extLst>
          </p:cNvPr>
          <p:cNvSpPr>
            <a:spLocks noGrp="1"/>
          </p:cNvSpPr>
          <p:nvPr>
            <p:ph idx="1"/>
          </p:nvPr>
        </p:nvSpPr>
        <p:spPr/>
        <p:txBody>
          <a:bodyPr>
            <a:normAutofit/>
          </a:bodyPr>
          <a:lstStyle/>
          <a:p>
            <a:r>
              <a:rPr lang="en-US" sz="1400" i="0" dirty="0"/>
              <a:t>We have created the below ETL pipeline for our project. It loads each entity in the order of execution, and runs the required stored procedures in target after loading. Due to the cost constraints that come with using heavy clusters for ADF jobs, we have traded off on the parallel runs and decided to run each component of the ETL sequentially.</a:t>
            </a:r>
          </a:p>
        </p:txBody>
      </p:sp>
      <p:pic>
        <p:nvPicPr>
          <p:cNvPr id="5" name="Picture 4" descr="Graphical user interface&#10;&#10;Description automatically generated">
            <a:extLst>
              <a:ext uri="{FF2B5EF4-FFF2-40B4-BE49-F238E27FC236}">
                <a16:creationId xmlns:a16="http://schemas.microsoft.com/office/drawing/2014/main" id="{6BA17B50-D8A7-B5E4-8D7B-8B32A50151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20" y="2277666"/>
            <a:ext cx="8130602" cy="4248472"/>
          </a:xfrm>
          <a:prstGeom prst="rect">
            <a:avLst/>
          </a:prstGeom>
        </p:spPr>
      </p:pic>
    </p:spTree>
    <p:extLst>
      <p:ext uri="{BB962C8B-B14F-4D97-AF65-F5344CB8AC3E}">
        <p14:creationId xmlns:p14="http://schemas.microsoft.com/office/powerpoint/2010/main" val="19718651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EC928-B98F-D236-9E54-3F92B0EE3006}"/>
              </a:ext>
            </a:extLst>
          </p:cNvPr>
          <p:cNvSpPr>
            <a:spLocks noGrp="1"/>
          </p:cNvSpPr>
          <p:nvPr>
            <p:ph type="title"/>
          </p:nvPr>
        </p:nvSpPr>
        <p:spPr/>
        <p:txBody>
          <a:bodyPr/>
          <a:lstStyle/>
          <a:p>
            <a:r>
              <a:rPr lang="en-US" dirty="0"/>
              <a:t>Pipeline Triggers</a:t>
            </a:r>
          </a:p>
        </p:txBody>
      </p:sp>
      <p:sp>
        <p:nvSpPr>
          <p:cNvPr id="3" name="Content Placeholder 2">
            <a:extLst>
              <a:ext uri="{FF2B5EF4-FFF2-40B4-BE49-F238E27FC236}">
                <a16:creationId xmlns:a16="http://schemas.microsoft.com/office/drawing/2014/main" id="{CDAC161B-C715-43FE-2A8C-865FD8196850}"/>
              </a:ext>
            </a:extLst>
          </p:cNvPr>
          <p:cNvSpPr>
            <a:spLocks noGrp="1"/>
          </p:cNvSpPr>
          <p:nvPr>
            <p:ph idx="1"/>
          </p:nvPr>
        </p:nvSpPr>
        <p:spPr>
          <a:xfrm>
            <a:off x="550590" y="1485577"/>
            <a:ext cx="10971372" cy="4824535"/>
          </a:xfrm>
        </p:spPr>
        <p:txBody>
          <a:bodyPr>
            <a:normAutofit/>
          </a:bodyPr>
          <a:lstStyle/>
          <a:p>
            <a:r>
              <a:rPr lang="en-US" sz="1400" i="0" dirty="0"/>
              <a:t>We have set up two types of triggers for our pipeline –</a:t>
            </a:r>
          </a:p>
          <a:p>
            <a:pPr marL="285750" indent="-285750">
              <a:buFont typeface="Arial" panose="020B0604020202020204" pitchFamily="34" charset="0"/>
              <a:buChar char="•"/>
            </a:pPr>
            <a:r>
              <a:rPr lang="en-US" sz="1400" i="0" dirty="0"/>
              <a:t>There is a </a:t>
            </a:r>
            <a:r>
              <a:rPr lang="en-US" sz="1400" b="1" i="0" dirty="0"/>
              <a:t>Scheduled trigger </a:t>
            </a:r>
            <a:r>
              <a:rPr lang="en-US" sz="1400" i="0" dirty="0"/>
              <a:t>called Daily Run – which is scheduled to run everyday at 12AM UTC</a:t>
            </a:r>
          </a:p>
          <a:p>
            <a:pPr marL="285750" indent="-285750">
              <a:buFont typeface="Arial" panose="020B0604020202020204" pitchFamily="34" charset="0"/>
              <a:buChar char="•"/>
            </a:pPr>
            <a:r>
              <a:rPr lang="en-US" sz="1400" i="0" dirty="0"/>
              <a:t>There is a </a:t>
            </a:r>
            <a:r>
              <a:rPr lang="en-US" sz="1400" b="1" i="0" dirty="0"/>
              <a:t>Storage Events Trigger </a:t>
            </a:r>
            <a:r>
              <a:rPr lang="en-US" sz="1400" i="0" dirty="0"/>
              <a:t>called </a:t>
            </a:r>
            <a:r>
              <a:rPr lang="en-US" sz="1400" i="0" dirty="0" err="1"/>
              <a:t>BucketUpdateTrigger</a:t>
            </a:r>
            <a:r>
              <a:rPr lang="en-US" sz="1400" i="0" dirty="0"/>
              <a:t> - which will run every time there is a new file added or updated in our Raw Data Storage Container</a:t>
            </a:r>
          </a:p>
          <a:p>
            <a:pPr marL="0" indent="0"/>
            <a:endParaRPr lang="en-US" sz="1400" i="0" dirty="0"/>
          </a:p>
          <a:p>
            <a:pPr marL="0" indent="0"/>
            <a:endParaRPr lang="en-US" sz="1400" i="0" dirty="0"/>
          </a:p>
        </p:txBody>
      </p:sp>
      <p:pic>
        <p:nvPicPr>
          <p:cNvPr id="5" name="Picture 4" descr="Graphical user interface, text, application&#10;&#10;Description automatically generated">
            <a:extLst>
              <a:ext uri="{FF2B5EF4-FFF2-40B4-BE49-F238E27FC236}">
                <a16:creationId xmlns:a16="http://schemas.microsoft.com/office/drawing/2014/main" id="{72FD4DE6-BDC3-7A98-8095-72B94C1310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542" y="2637706"/>
            <a:ext cx="6089298" cy="1728191"/>
          </a:xfrm>
          <a:prstGeom prst="rect">
            <a:avLst/>
          </a:prstGeom>
        </p:spPr>
      </p:pic>
      <p:pic>
        <p:nvPicPr>
          <p:cNvPr id="9" name="Picture 8" descr="Graphical user interface, application, table, Excel&#10;&#10;Description automatically generated">
            <a:extLst>
              <a:ext uri="{FF2B5EF4-FFF2-40B4-BE49-F238E27FC236}">
                <a16:creationId xmlns:a16="http://schemas.microsoft.com/office/drawing/2014/main" id="{E1A549C4-E143-669C-74C3-BB283019CD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5231" y="2543750"/>
            <a:ext cx="5688632" cy="2708190"/>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D2E0D13A-3FA2-6E0D-BC39-9C6F7529BC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358" y="5251940"/>
            <a:ext cx="6120680" cy="1297170"/>
          </a:xfrm>
          <a:prstGeom prst="rect">
            <a:avLst/>
          </a:prstGeom>
        </p:spPr>
      </p:pic>
      <p:sp>
        <p:nvSpPr>
          <p:cNvPr id="10" name="TextBox 9">
            <a:extLst>
              <a:ext uri="{FF2B5EF4-FFF2-40B4-BE49-F238E27FC236}">
                <a16:creationId xmlns:a16="http://schemas.microsoft.com/office/drawing/2014/main" id="{4D4FDF63-5B15-2C64-CC5D-937B85EC8022}"/>
              </a:ext>
            </a:extLst>
          </p:cNvPr>
          <p:cNvSpPr txBox="1"/>
          <p:nvPr/>
        </p:nvSpPr>
        <p:spPr>
          <a:xfrm>
            <a:off x="7620640" y="5340323"/>
            <a:ext cx="3960440" cy="523220"/>
          </a:xfrm>
          <a:prstGeom prst="rect">
            <a:avLst/>
          </a:prstGeom>
          <a:noFill/>
        </p:spPr>
        <p:txBody>
          <a:bodyPr wrap="square" rtlCol="0">
            <a:spAutoFit/>
          </a:bodyPr>
          <a:lstStyle/>
          <a:p>
            <a:r>
              <a:rPr lang="en-US" sz="1400" dirty="0">
                <a:latin typeface="+mj-lt"/>
              </a:rPr>
              <a:t>We can see above that all the steps of our ETL pipeline has run</a:t>
            </a:r>
          </a:p>
        </p:txBody>
      </p:sp>
    </p:spTree>
    <p:extLst>
      <p:ext uri="{BB962C8B-B14F-4D97-AF65-F5344CB8AC3E}">
        <p14:creationId xmlns:p14="http://schemas.microsoft.com/office/powerpoint/2010/main" val="623603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1A953-FCB5-57CC-59F3-24430EE3CF90}"/>
              </a:ext>
            </a:extLst>
          </p:cNvPr>
          <p:cNvSpPr>
            <a:spLocks noGrp="1"/>
          </p:cNvSpPr>
          <p:nvPr>
            <p:ph type="title"/>
          </p:nvPr>
        </p:nvSpPr>
        <p:spPr/>
        <p:txBody>
          <a:bodyPr/>
          <a:lstStyle/>
          <a:p>
            <a:r>
              <a:rPr lang="en-US" dirty="0" err="1"/>
              <a:t>CopyData</a:t>
            </a:r>
            <a:r>
              <a:rPr lang="en-US" dirty="0"/>
              <a:t> and </a:t>
            </a:r>
            <a:r>
              <a:rPr lang="en-US" dirty="0" err="1"/>
              <a:t>DataFlow</a:t>
            </a:r>
            <a:r>
              <a:rPr lang="en-US" dirty="0"/>
              <a:t> activities</a:t>
            </a:r>
          </a:p>
        </p:txBody>
      </p:sp>
      <p:sp>
        <p:nvSpPr>
          <p:cNvPr id="3" name="Content Placeholder 2">
            <a:extLst>
              <a:ext uri="{FF2B5EF4-FFF2-40B4-BE49-F238E27FC236}">
                <a16:creationId xmlns:a16="http://schemas.microsoft.com/office/drawing/2014/main" id="{509BF2BF-7D1C-AD1C-81A1-D4E38B32CB50}"/>
              </a:ext>
            </a:extLst>
          </p:cNvPr>
          <p:cNvSpPr>
            <a:spLocks noGrp="1"/>
          </p:cNvSpPr>
          <p:nvPr>
            <p:ph idx="1"/>
          </p:nvPr>
        </p:nvSpPr>
        <p:spPr>
          <a:xfrm>
            <a:off x="609520" y="1341562"/>
            <a:ext cx="10971372" cy="4824535"/>
          </a:xfrm>
        </p:spPr>
        <p:txBody>
          <a:bodyPr>
            <a:normAutofit/>
          </a:bodyPr>
          <a:lstStyle/>
          <a:p>
            <a:r>
              <a:rPr lang="en-US" sz="1400" i="0" dirty="0"/>
              <a:t>We use </a:t>
            </a:r>
            <a:r>
              <a:rPr lang="en-US" sz="1400" i="0" dirty="0" err="1"/>
              <a:t>CopyData</a:t>
            </a:r>
            <a:r>
              <a:rPr lang="en-US" sz="1400" i="0" dirty="0"/>
              <a:t> Activity for one table: </a:t>
            </a:r>
          </a:p>
          <a:p>
            <a:r>
              <a:rPr lang="en-US" sz="1400" i="0" dirty="0"/>
              <a:t>Draft History Table : Since this table requires a direct pull with the omission of a few columns from one single source csv file, we can leverage Copy Data Activity Here. Additionally, we use </a:t>
            </a:r>
            <a:r>
              <a:rPr lang="en-US" sz="1400" i="0" dirty="0" err="1"/>
              <a:t>CopyData</a:t>
            </a:r>
            <a:r>
              <a:rPr lang="en-US" sz="1400" i="0" dirty="0"/>
              <a:t> activity for converting the csv file into JSON format for our </a:t>
            </a:r>
            <a:r>
              <a:rPr lang="en-US" sz="1400" i="0" dirty="0" err="1"/>
              <a:t>DocumentStore</a:t>
            </a:r>
            <a:r>
              <a:rPr lang="en-US" sz="1400" i="0" dirty="0"/>
              <a:t> table – </a:t>
            </a:r>
            <a:r>
              <a:rPr lang="en-US" sz="1400" i="0" dirty="0" err="1"/>
              <a:t>PlayerDraftStatistics</a:t>
            </a:r>
            <a:endParaRPr lang="en-US" sz="1400" i="0" dirty="0"/>
          </a:p>
          <a:p>
            <a:endParaRPr lang="en-US" sz="1400" i="0" dirty="0"/>
          </a:p>
          <a:p>
            <a:endParaRPr lang="en-US" sz="1400" i="0" dirty="0"/>
          </a:p>
          <a:p>
            <a:r>
              <a:rPr lang="en-US" sz="1400" i="0" dirty="0"/>
              <a:t>We have ADF Dataflow components for </a:t>
            </a:r>
            <a:r>
              <a:rPr lang="en-US" sz="1400" i="0" dirty="0" err="1"/>
              <a:t>OfficialsTable</a:t>
            </a:r>
            <a:r>
              <a:rPr lang="en-US" sz="1400" i="0" dirty="0"/>
              <a:t> </a:t>
            </a:r>
            <a:r>
              <a:rPr lang="en-US" sz="1400" i="0" dirty="0" err="1"/>
              <a:t>PlayerDimensionTable</a:t>
            </a:r>
            <a:r>
              <a:rPr lang="en-US" sz="1400" i="0" dirty="0"/>
              <a:t>, </a:t>
            </a:r>
            <a:r>
              <a:rPr lang="en-US" sz="1400" i="0" dirty="0" err="1"/>
              <a:t>TeamDimension</a:t>
            </a:r>
            <a:r>
              <a:rPr lang="en-US" sz="1400" i="0" dirty="0"/>
              <a:t> ,</a:t>
            </a:r>
            <a:r>
              <a:rPr lang="en-US" sz="1400" i="0" dirty="0" err="1"/>
              <a:t>GameDimension</a:t>
            </a:r>
            <a:r>
              <a:rPr lang="en-US" sz="1400" i="0" dirty="0"/>
              <a:t> and </a:t>
            </a:r>
            <a:r>
              <a:rPr lang="en-US" sz="1400" i="0" dirty="0" err="1"/>
              <a:t>BoxScore</a:t>
            </a:r>
            <a:endParaRPr lang="en-US" sz="1400" i="0" dirty="0"/>
          </a:p>
        </p:txBody>
      </p:sp>
      <p:pic>
        <p:nvPicPr>
          <p:cNvPr id="5" name="Picture 4" descr="Graphical user interface, text, application&#10;&#10;Description automatically generated">
            <a:extLst>
              <a:ext uri="{FF2B5EF4-FFF2-40B4-BE49-F238E27FC236}">
                <a16:creationId xmlns:a16="http://schemas.microsoft.com/office/drawing/2014/main" id="{B245C2C0-4EC1-2873-FECC-3AE0474176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8662" y="2061642"/>
            <a:ext cx="1584176" cy="795321"/>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C33A25D9-04D0-839B-480D-FA2B722968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5046" y="2078612"/>
            <a:ext cx="1224136" cy="758484"/>
          </a:xfrm>
          <a:prstGeom prst="rect">
            <a:avLst/>
          </a:prstGeom>
        </p:spPr>
      </p:pic>
      <p:pic>
        <p:nvPicPr>
          <p:cNvPr id="9" name="Picture 8" descr="Chart, funnel chart&#10;&#10;Description automatically generated">
            <a:extLst>
              <a:ext uri="{FF2B5EF4-FFF2-40B4-BE49-F238E27FC236}">
                <a16:creationId xmlns:a16="http://schemas.microsoft.com/office/drawing/2014/main" id="{ADDC13AA-AD81-0482-236D-ACB0D81B95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20" y="3207746"/>
            <a:ext cx="7128792" cy="1424312"/>
          </a:xfrm>
          <a:prstGeom prst="rect">
            <a:avLst/>
          </a:prstGeom>
        </p:spPr>
      </p:pic>
      <p:pic>
        <p:nvPicPr>
          <p:cNvPr id="11" name="Picture 10" descr="Graphical user interface, application&#10;&#10;Description automatically generated">
            <a:extLst>
              <a:ext uri="{FF2B5EF4-FFF2-40B4-BE49-F238E27FC236}">
                <a16:creationId xmlns:a16="http://schemas.microsoft.com/office/drawing/2014/main" id="{23995D52-F2B4-92E9-35A5-AA77C49C17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520" y="4672684"/>
            <a:ext cx="5701710" cy="2148754"/>
          </a:xfrm>
          <a:prstGeom prst="rect">
            <a:avLst/>
          </a:prstGeom>
        </p:spPr>
      </p:pic>
    </p:spTree>
    <p:extLst>
      <p:ext uri="{BB962C8B-B14F-4D97-AF65-F5344CB8AC3E}">
        <p14:creationId xmlns:p14="http://schemas.microsoft.com/office/powerpoint/2010/main" val="44401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72955F-385B-F0B7-795B-7D90DF4E671F}"/>
              </a:ext>
            </a:extLst>
          </p:cNvPr>
          <p:cNvSpPr/>
          <p:nvPr/>
        </p:nvSpPr>
        <p:spPr>
          <a:xfrm>
            <a:off x="0" y="0"/>
            <a:ext cx="12071870" cy="14135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id="{DFFE31E8-B362-3FD3-72B5-B3CA0990E9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0107" y="190611"/>
            <a:ext cx="5735099" cy="2838874"/>
          </a:xfrm>
          <a:prstGeom prst="rect">
            <a:avLst/>
          </a:prstGeom>
        </p:spPr>
      </p:pic>
      <p:pic>
        <p:nvPicPr>
          <p:cNvPr id="8" name="Picture 7" descr="Graphical user interface&#10;&#10;Description automatically generated with medium confidence">
            <a:extLst>
              <a:ext uri="{FF2B5EF4-FFF2-40B4-BE49-F238E27FC236}">
                <a16:creationId xmlns:a16="http://schemas.microsoft.com/office/drawing/2014/main" id="{06AE752A-D183-AEFC-FEF5-C865542EC3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107" y="3194024"/>
            <a:ext cx="8975459" cy="2524347"/>
          </a:xfrm>
          <a:prstGeom prst="rect">
            <a:avLst/>
          </a:prstGeom>
        </p:spPr>
      </p:pic>
      <p:pic>
        <p:nvPicPr>
          <p:cNvPr id="11" name="Picture 10" descr="Chart, radar chart, funnel chart&#10;&#10;Description automatically generated">
            <a:extLst>
              <a:ext uri="{FF2B5EF4-FFF2-40B4-BE49-F238E27FC236}">
                <a16:creationId xmlns:a16="http://schemas.microsoft.com/office/drawing/2014/main" id="{9307AB3B-0C12-1C2E-AD8A-00B84153F6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5286" y="405458"/>
            <a:ext cx="4012084" cy="1685246"/>
          </a:xfrm>
          <a:prstGeom prst="rect">
            <a:avLst/>
          </a:prstGeom>
        </p:spPr>
      </p:pic>
      <p:sp>
        <p:nvSpPr>
          <p:cNvPr id="13" name="TextBox 12">
            <a:extLst>
              <a:ext uri="{FF2B5EF4-FFF2-40B4-BE49-F238E27FC236}">
                <a16:creationId xmlns:a16="http://schemas.microsoft.com/office/drawing/2014/main" id="{6CC7B45B-4FDF-C09C-9AEB-BCC1501F8CEB}"/>
              </a:ext>
            </a:extLst>
          </p:cNvPr>
          <p:cNvSpPr txBox="1"/>
          <p:nvPr/>
        </p:nvSpPr>
        <p:spPr>
          <a:xfrm>
            <a:off x="6455246" y="5882910"/>
            <a:ext cx="5040560" cy="738664"/>
          </a:xfrm>
          <a:prstGeom prst="rect">
            <a:avLst/>
          </a:prstGeom>
          <a:noFill/>
        </p:spPr>
        <p:txBody>
          <a:bodyPr wrap="square" rtlCol="0">
            <a:spAutoFit/>
          </a:bodyPr>
          <a:lstStyle/>
          <a:p>
            <a:r>
              <a:rPr lang="en-US" sz="1400" dirty="0">
                <a:latin typeface="+mj-lt"/>
              </a:rPr>
              <a:t>We also have 3 stored procedures that execute via our ADF Pipeline – these stored procedures and their details will be covered in the upcoming slides</a:t>
            </a:r>
          </a:p>
        </p:txBody>
      </p:sp>
    </p:spTree>
    <p:extLst>
      <p:ext uri="{BB962C8B-B14F-4D97-AF65-F5344CB8AC3E}">
        <p14:creationId xmlns:p14="http://schemas.microsoft.com/office/powerpoint/2010/main" val="2897767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EAF5D-15B7-7AB2-AD60-BEFF42AB2344}"/>
              </a:ext>
            </a:extLst>
          </p:cNvPr>
          <p:cNvSpPr>
            <a:spLocks noGrp="1"/>
          </p:cNvSpPr>
          <p:nvPr>
            <p:ph type="title"/>
          </p:nvPr>
        </p:nvSpPr>
        <p:spPr/>
        <p:txBody>
          <a:bodyPr/>
          <a:lstStyle/>
          <a:p>
            <a:r>
              <a:rPr lang="en-US" dirty="0"/>
              <a:t>Foundation Data Layer</a:t>
            </a:r>
          </a:p>
        </p:txBody>
      </p:sp>
      <p:sp>
        <p:nvSpPr>
          <p:cNvPr id="3" name="Content Placeholder 2">
            <a:extLst>
              <a:ext uri="{FF2B5EF4-FFF2-40B4-BE49-F238E27FC236}">
                <a16:creationId xmlns:a16="http://schemas.microsoft.com/office/drawing/2014/main" id="{6EBDD204-BD98-1929-A8AA-C7ED301E23CB}"/>
              </a:ext>
            </a:extLst>
          </p:cNvPr>
          <p:cNvSpPr>
            <a:spLocks noGrp="1"/>
          </p:cNvSpPr>
          <p:nvPr>
            <p:ph idx="1"/>
          </p:nvPr>
        </p:nvSpPr>
        <p:spPr>
          <a:xfrm>
            <a:off x="418777" y="1288136"/>
            <a:ext cx="10971372" cy="4824535"/>
          </a:xfrm>
        </p:spPr>
        <p:txBody>
          <a:bodyPr>
            <a:normAutofit/>
          </a:bodyPr>
          <a:lstStyle/>
          <a:p>
            <a:r>
              <a:rPr lang="en-US" sz="1400" i="0" dirty="0"/>
              <a:t>Like described in the ERD, we have three types of Data Store within Azure SQL:</a:t>
            </a:r>
          </a:p>
          <a:p>
            <a:pPr marL="342900" indent="-342900">
              <a:buFont typeface="Arial" panose="020B0604020202020204" pitchFamily="34" charset="0"/>
              <a:buChar char="•"/>
            </a:pPr>
            <a:r>
              <a:rPr lang="en-US" sz="1400" b="1" i="0" dirty="0"/>
              <a:t>Relational Data : </a:t>
            </a:r>
            <a:r>
              <a:rPr lang="en-US" sz="1400" i="0" dirty="0" err="1"/>
              <a:t>Draft_History</a:t>
            </a:r>
            <a:r>
              <a:rPr lang="en-US" sz="1400" i="0" dirty="0"/>
              <a:t>, Officials, </a:t>
            </a:r>
            <a:r>
              <a:rPr lang="en-US" sz="1400" i="0" dirty="0" err="1"/>
              <a:t>BoxScore</a:t>
            </a:r>
            <a:endParaRPr lang="en-US" sz="1400" i="0" dirty="0"/>
          </a:p>
          <a:p>
            <a:pPr marL="342900" indent="-342900">
              <a:buFont typeface="Arial" panose="020B0604020202020204" pitchFamily="34" charset="0"/>
              <a:buChar char="•"/>
            </a:pPr>
            <a:r>
              <a:rPr lang="en-US" sz="1400" b="1" i="0" dirty="0"/>
              <a:t>Document Data : </a:t>
            </a:r>
            <a:r>
              <a:rPr lang="en-US" sz="1400" i="0" dirty="0" err="1"/>
              <a:t>PlayerDraftStatistics</a:t>
            </a:r>
            <a:endParaRPr lang="en-US" sz="1400" i="0" dirty="0"/>
          </a:p>
          <a:p>
            <a:pPr marL="342900" indent="-342900">
              <a:buFont typeface="Arial" panose="020B0604020202020204" pitchFamily="34" charset="0"/>
              <a:buChar char="•"/>
            </a:pPr>
            <a:r>
              <a:rPr lang="en-US" sz="1400" b="1" i="0" dirty="0"/>
              <a:t>Graph Data : </a:t>
            </a:r>
            <a:r>
              <a:rPr lang="en-US" sz="1400" i="0" dirty="0" err="1"/>
              <a:t>PlayerDimension</a:t>
            </a:r>
            <a:r>
              <a:rPr lang="en-US" sz="1400" i="0" dirty="0"/>
              <a:t>, </a:t>
            </a:r>
            <a:r>
              <a:rPr lang="en-US" sz="1400" i="0" dirty="0" err="1"/>
              <a:t>TeamDimension</a:t>
            </a:r>
            <a:r>
              <a:rPr lang="en-US" sz="1400" i="0" dirty="0"/>
              <a:t>, </a:t>
            </a:r>
            <a:r>
              <a:rPr lang="en-US" sz="1400" i="0" dirty="0" err="1"/>
              <a:t>GameDimension</a:t>
            </a:r>
            <a:endParaRPr lang="en-US" sz="1400" i="0" dirty="0"/>
          </a:p>
          <a:p>
            <a:pPr marL="342900" indent="-342900">
              <a:buFont typeface="Arial" panose="020B0604020202020204" pitchFamily="34" charset="0"/>
              <a:buChar char="•"/>
            </a:pPr>
            <a:endParaRPr lang="en-US" sz="1400" i="0" dirty="0"/>
          </a:p>
          <a:p>
            <a:pPr marL="0" indent="0"/>
            <a:r>
              <a:rPr lang="en-US" sz="1400" b="1" i="0" u="sng" dirty="0">
                <a:solidFill>
                  <a:schemeClr val="tx1"/>
                </a:solidFill>
              </a:rPr>
              <a:t>The Relational Tables </a:t>
            </a:r>
            <a:r>
              <a:rPr lang="en-US" sz="1400" i="0" dirty="0"/>
              <a:t>are created with the below DDLs and </a:t>
            </a:r>
            <a:br>
              <a:rPr lang="en-US" sz="1400" i="0" dirty="0"/>
            </a:br>
            <a:r>
              <a:rPr lang="en-US" sz="1400" i="0" dirty="0"/>
              <a:t>are loaded via ETL through Azure Data Factory</a:t>
            </a:r>
          </a:p>
          <a:p>
            <a:pPr marL="0" indent="0"/>
            <a:endParaRPr lang="en-US" sz="1400" i="0" dirty="0"/>
          </a:p>
        </p:txBody>
      </p:sp>
      <p:pic>
        <p:nvPicPr>
          <p:cNvPr id="7" name="Picture 6" descr="Table&#10;&#10;Description automatically generated">
            <a:extLst>
              <a:ext uri="{FF2B5EF4-FFF2-40B4-BE49-F238E27FC236}">
                <a16:creationId xmlns:a16="http://schemas.microsoft.com/office/drawing/2014/main" id="{F4DD9175-E398-8834-E30B-AD6D77B017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574" y="3372661"/>
            <a:ext cx="2952957" cy="3485458"/>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F3D07037-F275-6749-2BD4-4308C489D5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9703" y="3357786"/>
            <a:ext cx="2083455" cy="1162159"/>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627C908C-DC22-01CD-E1F7-A0843BAC97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4494" y="4542565"/>
            <a:ext cx="1867431" cy="949541"/>
          </a:xfrm>
          <a:prstGeom prst="rect">
            <a:avLst/>
          </a:prstGeom>
        </p:spPr>
      </p:pic>
      <p:sp>
        <p:nvSpPr>
          <p:cNvPr id="12" name="TextBox 11">
            <a:extLst>
              <a:ext uri="{FF2B5EF4-FFF2-40B4-BE49-F238E27FC236}">
                <a16:creationId xmlns:a16="http://schemas.microsoft.com/office/drawing/2014/main" id="{F2A3BDDF-0601-8EB7-F057-FFD0E1B71FE8}"/>
              </a:ext>
            </a:extLst>
          </p:cNvPr>
          <p:cNvSpPr txBox="1"/>
          <p:nvPr/>
        </p:nvSpPr>
        <p:spPr>
          <a:xfrm>
            <a:off x="6743278" y="1413570"/>
            <a:ext cx="5210696" cy="674031"/>
          </a:xfrm>
          <a:prstGeom prst="rect">
            <a:avLst/>
          </a:prstGeom>
          <a:noFill/>
        </p:spPr>
        <p:txBody>
          <a:bodyPr wrap="square" rtlCol="0">
            <a:spAutoFit/>
          </a:bodyPr>
          <a:lstStyle/>
          <a:p>
            <a:pPr defTabSz="914309">
              <a:lnSpc>
                <a:spcPct val="90000"/>
              </a:lnSpc>
              <a:spcBef>
                <a:spcPts val="1000"/>
              </a:spcBef>
            </a:pPr>
            <a:r>
              <a:rPr lang="en-US" sz="1400" b="1" u="sng" dirty="0">
                <a:solidFill>
                  <a:schemeClr val="tx1">
                    <a:lumMod val="75000"/>
                    <a:lumOff val="25000"/>
                  </a:schemeClr>
                </a:solidFill>
                <a:latin typeface="+mj-lt"/>
                <a:ea typeface="맑은 고딕" pitchFamily="50" charset="-127"/>
              </a:rPr>
              <a:t>The Document model</a:t>
            </a:r>
            <a:r>
              <a:rPr lang="en-US" sz="1400" b="1" dirty="0">
                <a:solidFill>
                  <a:schemeClr val="tx1">
                    <a:lumMod val="75000"/>
                    <a:lumOff val="25000"/>
                  </a:schemeClr>
                </a:solidFill>
                <a:latin typeface="+mj-lt"/>
                <a:ea typeface="맑은 고딕" pitchFamily="50" charset="-127"/>
              </a:rPr>
              <a:t> </a:t>
            </a:r>
            <a:r>
              <a:rPr lang="en-US" sz="1400" dirty="0">
                <a:solidFill>
                  <a:schemeClr val="tx1">
                    <a:lumMod val="75000"/>
                    <a:lumOff val="25000"/>
                  </a:schemeClr>
                </a:solidFill>
                <a:latin typeface="+mj-lt"/>
                <a:ea typeface="맑은 고딕" pitchFamily="50" charset="-127"/>
              </a:rPr>
              <a:t>is created with the below DDL, and loaded using the stored proc below that pulls the JSON data from the Azure Blob Storage which is defined as a DATA SOURCE within our </a:t>
            </a:r>
            <a:r>
              <a:rPr lang="en-US" sz="1400" dirty="0" err="1">
                <a:solidFill>
                  <a:schemeClr val="tx1">
                    <a:lumMod val="75000"/>
                    <a:lumOff val="25000"/>
                  </a:schemeClr>
                </a:solidFill>
                <a:latin typeface="+mj-lt"/>
                <a:ea typeface="맑은 고딕" pitchFamily="50" charset="-127"/>
              </a:rPr>
              <a:t>nba</a:t>
            </a:r>
            <a:r>
              <a:rPr lang="en-US" sz="1400" dirty="0">
                <a:solidFill>
                  <a:schemeClr val="tx1">
                    <a:lumMod val="75000"/>
                    <a:lumOff val="25000"/>
                  </a:schemeClr>
                </a:solidFill>
                <a:latin typeface="+mj-lt"/>
                <a:ea typeface="맑은 고딕" pitchFamily="50" charset="-127"/>
              </a:rPr>
              <a:t> SQL Server</a:t>
            </a:r>
          </a:p>
        </p:txBody>
      </p:sp>
      <p:cxnSp>
        <p:nvCxnSpPr>
          <p:cNvPr id="14" name="Straight Connector 13">
            <a:extLst>
              <a:ext uri="{FF2B5EF4-FFF2-40B4-BE49-F238E27FC236}">
                <a16:creationId xmlns:a16="http://schemas.microsoft.com/office/drawing/2014/main" id="{293CC7E5-9F06-2B80-4253-40A9F8CC6248}"/>
              </a:ext>
            </a:extLst>
          </p:cNvPr>
          <p:cNvCxnSpPr>
            <a:cxnSpLocks/>
          </p:cNvCxnSpPr>
          <p:nvPr/>
        </p:nvCxnSpPr>
        <p:spPr>
          <a:xfrm>
            <a:off x="1054646" y="2709714"/>
            <a:ext cx="4261549" cy="0"/>
          </a:xfrm>
          <a:prstGeom prst="line">
            <a:avLst/>
          </a:prstGeom>
          <a:ln w="12700">
            <a:solidFill>
              <a:srgbClr val="87334A"/>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1259F50-3640-7601-02E0-1626947ECE81}"/>
              </a:ext>
            </a:extLst>
          </p:cNvPr>
          <p:cNvCxnSpPr>
            <a:cxnSpLocks/>
          </p:cNvCxnSpPr>
          <p:nvPr/>
        </p:nvCxnSpPr>
        <p:spPr>
          <a:xfrm>
            <a:off x="6607646" y="1485578"/>
            <a:ext cx="0" cy="5040560"/>
          </a:xfrm>
          <a:prstGeom prst="line">
            <a:avLst/>
          </a:prstGeom>
          <a:ln w="12700">
            <a:solidFill>
              <a:srgbClr val="87334A"/>
            </a:solidFill>
          </a:ln>
        </p:spPr>
        <p:style>
          <a:lnRef idx="1">
            <a:schemeClr val="accent1"/>
          </a:lnRef>
          <a:fillRef idx="0">
            <a:schemeClr val="accent1"/>
          </a:fillRef>
          <a:effectRef idx="0">
            <a:schemeClr val="accent1"/>
          </a:effectRef>
          <a:fontRef idx="minor">
            <a:schemeClr val="tx1"/>
          </a:fontRef>
        </p:style>
      </p:cxnSp>
      <p:pic>
        <p:nvPicPr>
          <p:cNvPr id="20" name="Picture 19" descr="Graphical user interface, text, application&#10;&#10;Description automatically generated">
            <a:extLst>
              <a:ext uri="{FF2B5EF4-FFF2-40B4-BE49-F238E27FC236}">
                <a16:creationId xmlns:a16="http://schemas.microsoft.com/office/drawing/2014/main" id="{26901697-093F-FAA6-CCCC-688D858321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99465" y="2387550"/>
            <a:ext cx="2736302" cy="657423"/>
          </a:xfrm>
          <a:prstGeom prst="rect">
            <a:avLst/>
          </a:prstGeom>
        </p:spPr>
      </p:pic>
      <p:pic>
        <p:nvPicPr>
          <p:cNvPr id="22" name="Picture 21" descr="Graphical user interface, text, application&#10;&#10;Description automatically generated">
            <a:extLst>
              <a:ext uri="{FF2B5EF4-FFF2-40B4-BE49-F238E27FC236}">
                <a16:creationId xmlns:a16="http://schemas.microsoft.com/office/drawing/2014/main" id="{5BB335B2-4647-8E7F-F71B-29F1553FE2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98970" y="3326289"/>
            <a:ext cx="2937291" cy="1547694"/>
          </a:xfrm>
          <a:prstGeom prst="rect">
            <a:avLst/>
          </a:prstGeom>
        </p:spPr>
      </p:pic>
      <p:sp>
        <p:nvSpPr>
          <p:cNvPr id="23" name="TextBox 22">
            <a:extLst>
              <a:ext uri="{FF2B5EF4-FFF2-40B4-BE49-F238E27FC236}">
                <a16:creationId xmlns:a16="http://schemas.microsoft.com/office/drawing/2014/main" id="{66BF36C8-2361-400E-DC96-57ECCEDB84E7}"/>
              </a:ext>
            </a:extLst>
          </p:cNvPr>
          <p:cNvSpPr txBox="1"/>
          <p:nvPr/>
        </p:nvSpPr>
        <p:spPr>
          <a:xfrm>
            <a:off x="6755186" y="5115390"/>
            <a:ext cx="5210696" cy="480131"/>
          </a:xfrm>
          <a:prstGeom prst="rect">
            <a:avLst/>
          </a:prstGeom>
          <a:noFill/>
        </p:spPr>
        <p:txBody>
          <a:bodyPr wrap="square" rtlCol="0">
            <a:spAutoFit/>
          </a:bodyPr>
          <a:lstStyle/>
          <a:p>
            <a:pPr defTabSz="914309">
              <a:lnSpc>
                <a:spcPct val="90000"/>
              </a:lnSpc>
              <a:spcBef>
                <a:spcPts val="1000"/>
              </a:spcBef>
            </a:pPr>
            <a:r>
              <a:rPr lang="en-US" sz="1400" dirty="0">
                <a:solidFill>
                  <a:schemeClr val="tx1">
                    <a:lumMod val="75000"/>
                    <a:lumOff val="25000"/>
                  </a:schemeClr>
                </a:solidFill>
                <a:latin typeface="+mj-lt"/>
                <a:ea typeface="맑은 고딕" pitchFamily="50" charset="-127"/>
              </a:rPr>
              <a:t>The stored procedure is executed within the pipeline in our Azure Data Factory</a:t>
            </a:r>
          </a:p>
        </p:txBody>
      </p:sp>
    </p:spTree>
    <p:extLst>
      <p:ext uri="{BB962C8B-B14F-4D97-AF65-F5344CB8AC3E}">
        <p14:creationId xmlns:p14="http://schemas.microsoft.com/office/powerpoint/2010/main" val="2344268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6271A-BA70-04D2-109A-E2C80432E549}"/>
              </a:ext>
            </a:extLst>
          </p:cNvPr>
          <p:cNvSpPr>
            <a:spLocks noGrp="1"/>
          </p:cNvSpPr>
          <p:nvPr>
            <p:ph type="title"/>
          </p:nvPr>
        </p:nvSpPr>
        <p:spPr/>
        <p:txBody>
          <a:bodyPr/>
          <a:lstStyle/>
          <a:p>
            <a:r>
              <a:rPr lang="en-US" dirty="0"/>
              <a:t>Foundation Data Layer</a:t>
            </a:r>
          </a:p>
        </p:txBody>
      </p:sp>
      <p:sp>
        <p:nvSpPr>
          <p:cNvPr id="3" name="Content Placeholder 2">
            <a:extLst>
              <a:ext uri="{FF2B5EF4-FFF2-40B4-BE49-F238E27FC236}">
                <a16:creationId xmlns:a16="http://schemas.microsoft.com/office/drawing/2014/main" id="{1F737043-B9BC-BFD2-EFBF-255DA33211F1}"/>
              </a:ext>
            </a:extLst>
          </p:cNvPr>
          <p:cNvSpPr>
            <a:spLocks noGrp="1"/>
          </p:cNvSpPr>
          <p:nvPr>
            <p:ph idx="1"/>
          </p:nvPr>
        </p:nvSpPr>
        <p:spPr>
          <a:xfrm>
            <a:off x="118542" y="1269554"/>
            <a:ext cx="11953328" cy="4824535"/>
          </a:xfrm>
        </p:spPr>
        <p:txBody>
          <a:bodyPr>
            <a:normAutofit/>
          </a:bodyPr>
          <a:lstStyle/>
          <a:p>
            <a:r>
              <a:rPr lang="en-US" sz="1400" b="1" i="0" u="sng" dirty="0"/>
              <a:t>The Graph Data Model </a:t>
            </a:r>
            <a:r>
              <a:rPr lang="en-US" sz="1400" i="0" dirty="0"/>
              <a:t>is created using 3 different entities as shown in the Graph ERD. </a:t>
            </a:r>
            <a:r>
              <a:rPr lang="en-US" sz="1400" i="0" dirty="0" err="1"/>
              <a:t>PlayerDimension</a:t>
            </a:r>
            <a:r>
              <a:rPr lang="en-US" sz="1400" i="0" dirty="0"/>
              <a:t>, </a:t>
            </a:r>
            <a:r>
              <a:rPr lang="en-US" sz="1400" i="0" dirty="0" err="1"/>
              <a:t>TeamDimension</a:t>
            </a:r>
            <a:r>
              <a:rPr lang="en-US" sz="1400" i="0" dirty="0"/>
              <a:t> and </a:t>
            </a:r>
            <a:r>
              <a:rPr lang="en-US" sz="1400" i="0" dirty="0" err="1"/>
              <a:t>GameDimension</a:t>
            </a:r>
            <a:r>
              <a:rPr lang="en-US" sz="1400" i="0" dirty="0"/>
              <a:t>. The DDLs are below:</a:t>
            </a:r>
          </a:p>
          <a:p>
            <a:endParaRPr lang="en-US" sz="1400" i="0" dirty="0"/>
          </a:p>
          <a:p>
            <a:endParaRPr lang="en-US" sz="1400" i="0" dirty="0"/>
          </a:p>
          <a:p>
            <a:endParaRPr lang="en-US" sz="1400" i="0" dirty="0"/>
          </a:p>
          <a:p>
            <a:endParaRPr lang="en-US" sz="1400" i="0" dirty="0"/>
          </a:p>
          <a:p>
            <a:endParaRPr lang="en-US" sz="1400" i="0" dirty="0"/>
          </a:p>
          <a:p>
            <a:endParaRPr lang="en-US" sz="1400" i="0" dirty="0"/>
          </a:p>
          <a:p>
            <a:endParaRPr lang="en-US" sz="1400" i="0" dirty="0"/>
          </a:p>
          <a:p>
            <a:endParaRPr lang="en-US" sz="1400" i="0" dirty="0"/>
          </a:p>
          <a:p>
            <a:r>
              <a:rPr lang="en-US" sz="1400" i="0" dirty="0"/>
              <a:t>The edge tables are also defined using the below DDL and two stored procs are leveraged to define the relationship between the nodes based on the source data.</a:t>
            </a:r>
          </a:p>
          <a:p>
            <a:endParaRPr lang="en-US" sz="1400" i="0" dirty="0"/>
          </a:p>
        </p:txBody>
      </p:sp>
      <p:pic>
        <p:nvPicPr>
          <p:cNvPr id="5" name="Picture 4" descr="Graphical user interface, text&#10;&#10;Description automatically generated with medium confidence">
            <a:extLst>
              <a:ext uri="{FF2B5EF4-FFF2-40B4-BE49-F238E27FC236}">
                <a16:creationId xmlns:a16="http://schemas.microsoft.com/office/drawing/2014/main" id="{32D92963-3FF6-23A6-CC61-2501A48A48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988" y="1754619"/>
            <a:ext cx="3782690" cy="2035214"/>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0261C1AB-3827-3411-0AEA-6A337A1DB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6716" y="1754619"/>
            <a:ext cx="3705708" cy="2143227"/>
          </a:xfrm>
          <a:prstGeom prst="rect">
            <a:avLst/>
          </a:prstGeom>
        </p:spPr>
      </p:pic>
      <p:pic>
        <p:nvPicPr>
          <p:cNvPr id="9" name="Picture 8" descr="A picture containing graphical user interface&#10;&#10;Description automatically generated">
            <a:extLst>
              <a:ext uri="{FF2B5EF4-FFF2-40B4-BE49-F238E27FC236}">
                <a16:creationId xmlns:a16="http://schemas.microsoft.com/office/drawing/2014/main" id="{D9FCCC04-CC52-2FDF-9A80-992A6AE264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9462" y="1754619"/>
            <a:ext cx="3527818" cy="1052499"/>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C31F1F1C-BAD2-604E-CDB3-B8CD2F6893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827" y="4509914"/>
            <a:ext cx="2736304" cy="626293"/>
          </a:xfrm>
          <a:prstGeom prst="rect">
            <a:avLst/>
          </a:prstGeom>
        </p:spPr>
      </p:pic>
      <p:pic>
        <p:nvPicPr>
          <p:cNvPr id="13" name="Picture 12" descr="Text&#10;&#10;Description automatically generated with medium confidence">
            <a:extLst>
              <a:ext uri="{FF2B5EF4-FFF2-40B4-BE49-F238E27FC236}">
                <a16:creationId xmlns:a16="http://schemas.microsoft.com/office/drawing/2014/main" id="{C9FE261C-BC13-1F35-79B0-E6665819B5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86894" y="4510201"/>
            <a:ext cx="3888432" cy="1622793"/>
          </a:xfrm>
          <a:prstGeom prst="rect">
            <a:avLst/>
          </a:prstGeom>
        </p:spPr>
      </p:pic>
      <p:pic>
        <p:nvPicPr>
          <p:cNvPr id="15" name="Picture 14" descr="Graphical user interface, text, application&#10;&#10;Description automatically generated">
            <a:extLst>
              <a:ext uri="{FF2B5EF4-FFF2-40B4-BE49-F238E27FC236}">
                <a16:creationId xmlns:a16="http://schemas.microsoft.com/office/drawing/2014/main" id="{3905BB87-26C9-B261-C52F-572A292DFC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03067" y="4491912"/>
            <a:ext cx="2740611" cy="2196243"/>
          </a:xfrm>
          <a:prstGeom prst="rect">
            <a:avLst/>
          </a:prstGeom>
        </p:spPr>
      </p:pic>
    </p:spTree>
    <p:extLst>
      <p:ext uri="{BB962C8B-B14F-4D97-AF65-F5344CB8AC3E}">
        <p14:creationId xmlns:p14="http://schemas.microsoft.com/office/powerpoint/2010/main" val="2032803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48C68-028F-855D-6115-6DE9B3FBF7C2}"/>
              </a:ext>
            </a:extLst>
          </p:cNvPr>
          <p:cNvSpPr>
            <a:spLocks noGrp="1"/>
          </p:cNvSpPr>
          <p:nvPr>
            <p:ph type="title"/>
          </p:nvPr>
        </p:nvSpPr>
        <p:spPr/>
        <p:txBody>
          <a:bodyPr/>
          <a:lstStyle/>
          <a:p>
            <a:r>
              <a:rPr lang="en-US" dirty="0"/>
              <a:t>Sample Queries</a:t>
            </a:r>
          </a:p>
        </p:txBody>
      </p:sp>
      <p:sp>
        <p:nvSpPr>
          <p:cNvPr id="3" name="Content Placeholder 2">
            <a:extLst>
              <a:ext uri="{FF2B5EF4-FFF2-40B4-BE49-F238E27FC236}">
                <a16:creationId xmlns:a16="http://schemas.microsoft.com/office/drawing/2014/main" id="{199D2295-B492-F1AA-65A8-D7A822EE5F34}"/>
              </a:ext>
            </a:extLst>
          </p:cNvPr>
          <p:cNvSpPr>
            <a:spLocks noGrp="1"/>
          </p:cNvSpPr>
          <p:nvPr>
            <p:ph idx="1"/>
          </p:nvPr>
        </p:nvSpPr>
        <p:spPr>
          <a:xfrm>
            <a:off x="609520" y="1276852"/>
            <a:ext cx="10971372" cy="4824535"/>
          </a:xfrm>
        </p:spPr>
        <p:txBody>
          <a:bodyPr>
            <a:normAutofit/>
          </a:bodyPr>
          <a:lstStyle/>
          <a:p>
            <a:r>
              <a:rPr lang="en-US" sz="1400" i="0" dirty="0"/>
              <a:t>As a part of P3, we have written some sample queries to be executed on the document and graph DB to ensure that data accuracy and integrity is in place.</a:t>
            </a:r>
          </a:p>
          <a:p>
            <a:endParaRPr lang="en-US" sz="1400" i="0" dirty="0"/>
          </a:p>
          <a:p>
            <a:endParaRPr lang="en-US" sz="1400" i="0" dirty="0"/>
          </a:p>
        </p:txBody>
      </p:sp>
      <p:pic>
        <p:nvPicPr>
          <p:cNvPr id="7" name="Picture 6" descr="A picture containing table&#10;&#10;Description automatically generated">
            <a:extLst>
              <a:ext uri="{FF2B5EF4-FFF2-40B4-BE49-F238E27FC236}">
                <a16:creationId xmlns:a16="http://schemas.microsoft.com/office/drawing/2014/main" id="{D6D47AEA-C1D4-AFD5-112B-6D759C91BD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558" y="1828990"/>
            <a:ext cx="4752528" cy="2582606"/>
          </a:xfrm>
          <a:prstGeom prst="rect">
            <a:avLst/>
          </a:prstGeom>
        </p:spPr>
      </p:pic>
      <p:pic>
        <p:nvPicPr>
          <p:cNvPr id="9" name="Picture 8" descr="Table&#10;&#10;Description automatically generated">
            <a:extLst>
              <a:ext uri="{FF2B5EF4-FFF2-40B4-BE49-F238E27FC236}">
                <a16:creationId xmlns:a16="http://schemas.microsoft.com/office/drawing/2014/main" id="{706266D9-1442-ACD7-A247-06DBF9077C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9222" y="1761705"/>
            <a:ext cx="5052442" cy="2717175"/>
          </a:xfrm>
          <a:prstGeom prst="rect">
            <a:avLst/>
          </a:prstGeom>
        </p:spPr>
      </p:pic>
      <p:pic>
        <p:nvPicPr>
          <p:cNvPr id="13" name="Picture 12" descr="Graphical user interface, text, application, email&#10;&#10;Description automatically generated">
            <a:extLst>
              <a:ext uri="{FF2B5EF4-FFF2-40B4-BE49-F238E27FC236}">
                <a16:creationId xmlns:a16="http://schemas.microsoft.com/office/drawing/2014/main" id="{50E8F5DB-628E-45AC-205C-90724CD7A8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2878" y="4530531"/>
            <a:ext cx="4626351" cy="2288454"/>
          </a:xfrm>
          <a:prstGeom prst="rect">
            <a:avLst/>
          </a:prstGeom>
        </p:spPr>
      </p:pic>
    </p:spTree>
    <p:extLst>
      <p:ext uri="{BB962C8B-B14F-4D97-AF65-F5344CB8AC3E}">
        <p14:creationId xmlns:p14="http://schemas.microsoft.com/office/powerpoint/2010/main" val="2730788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16F42E0-28DF-4093-AFC5-CA01F54C8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7363" cy="68595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Video 9" descr="A basketball hoop with a net&#10;&#10;Description automatically generated with low confidence">
            <a:extLst>
              <a:ext uri="{FF2B5EF4-FFF2-40B4-BE49-F238E27FC236}">
                <a16:creationId xmlns:a16="http://schemas.microsoft.com/office/drawing/2014/main" id="{FBDF2D1E-8405-F020-E22C-EC7DD549D7F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48"/>
          <a:stretch/>
        </p:blipFill>
        <p:spPr>
          <a:xfrm>
            <a:off x="2" y="-22"/>
            <a:ext cx="12190410" cy="6859609"/>
          </a:xfrm>
          <a:prstGeom prst="rect">
            <a:avLst/>
          </a:prstGeom>
        </p:spPr>
      </p:pic>
      <p:sp>
        <p:nvSpPr>
          <p:cNvPr id="16" name="Rectangle 15">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07143" y="2207137"/>
            <a:ext cx="6859591" cy="2445306"/>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35296" y="1101413"/>
            <a:ext cx="6859591" cy="4656741"/>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제목 6"/>
          <p:cNvSpPr>
            <a:spLocks noGrp="1"/>
          </p:cNvSpPr>
          <p:nvPr>
            <p:ph type="ctrTitle"/>
          </p:nvPr>
        </p:nvSpPr>
        <p:spPr>
          <a:xfrm>
            <a:off x="5303118" y="5229994"/>
            <a:ext cx="5451819" cy="900529"/>
          </a:xfrm>
        </p:spPr>
        <p:txBody>
          <a:bodyPr vert="horz" lIns="91440" tIns="45720" rIns="91440" bIns="45720" rtlCol="0" anchor="t">
            <a:noAutofit/>
          </a:bodyPr>
          <a:lstStyle/>
          <a:p>
            <a:pPr algn="r" defTabSz="914400" latinLnBrk="0">
              <a:lnSpc>
                <a:spcPct val="90000"/>
              </a:lnSpc>
            </a:pPr>
            <a:r>
              <a:rPr lang="en-US" altLang="ko-KR" sz="7200" dirty="0">
                <a:solidFill>
                  <a:srgbClr val="FFFFFF"/>
                </a:solidFill>
                <a:ea typeface="+mj-ea"/>
              </a:rPr>
              <a:t>Thank you!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9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mute="1">
                <p:cTn id="12" repeatCount="indefinite" fill="hold" display="0">
                  <p:stCondLst>
                    <p:cond delay="indefinite"/>
                  </p:stCondLst>
                </p:cTn>
                <p:tgtEl>
                  <p:spTgt spid="10"/>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511030" y="717669"/>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CONTENTS</a:t>
            </a:r>
            <a:endParaRPr lang="ko-KR" altLang="en-US" sz="4400" b="1" dirty="0">
              <a:solidFill>
                <a:srgbClr val="87334A"/>
              </a:solidFill>
              <a:latin typeface="+mj-lt"/>
              <a:ea typeface="맑은 고딕" panose="020B0503020000020004" pitchFamily="50" charset="-127"/>
            </a:endParaRPr>
          </a:p>
        </p:txBody>
      </p:sp>
      <p:grpSp>
        <p:nvGrpSpPr>
          <p:cNvPr id="3" name="그룹 2"/>
          <p:cNvGrpSpPr/>
          <p:nvPr/>
        </p:nvGrpSpPr>
        <p:grpSpPr>
          <a:xfrm>
            <a:off x="4006974" y="1621544"/>
            <a:ext cx="4968552" cy="769441"/>
            <a:chOff x="5807174" y="1989634"/>
            <a:chExt cx="4968552" cy="769441"/>
          </a:xfrm>
        </p:grpSpPr>
        <p:sp>
          <p:nvSpPr>
            <p:cNvPr id="46" name="TextBox 13"/>
            <p:cNvSpPr txBox="1">
              <a:spLocks noChangeArrowheads="1"/>
            </p:cNvSpPr>
            <p:nvPr/>
          </p:nvSpPr>
          <p:spPr bwMode="auto">
            <a:xfrm>
              <a:off x="5807174" y="1989634"/>
              <a:ext cx="1224138" cy="769441"/>
            </a:xfrm>
            <a:prstGeom prst="rect">
              <a:avLst/>
            </a:prstGeom>
            <a:noFill/>
            <a:ln w="9525">
              <a:noFill/>
              <a:miter lim="800000"/>
              <a:headEnd/>
              <a:tailEnd/>
            </a:ln>
          </p:spPr>
          <p:txBody>
            <a:bodyPr wrap="square">
              <a:spAutoFit/>
            </a:bodyPr>
            <a:lstStyle/>
            <a:p>
              <a:pPr algn="r"/>
              <a:r>
                <a:rPr lang="en-US" altLang="ko-KR" sz="4400" b="1" dirty="0">
                  <a:solidFill>
                    <a:srgbClr val="87334A"/>
                  </a:solidFill>
                  <a:latin typeface="+mj-lt"/>
                  <a:ea typeface="맑은 고딕" panose="020B0503020000020004" pitchFamily="50" charset="-127"/>
                </a:rPr>
                <a:t>01</a:t>
              </a:r>
              <a:endParaRPr lang="ko-KR" altLang="en-US" sz="44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7050905" y="2199082"/>
              <a:ext cx="3724821" cy="369332"/>
            </a:xfrm>
            <a:prstGeom prst="rect">
              <a:avLst/>
            </a:prstGeom>
            <a:noFill/>
            <a:ln w="9525">
              <a:noFill/>
              <a:miter lim="800000"/>
              <a:headEnd/>
              <a:tailEnd/>
            </a:ln>
          </p:spPr>
          <p:txBody>
            <a:bodyPr wrap="square">
              <a:spAutoFit/>
            </a:bodyPr>
            <a:lstStyle/>
            <a:p>
              <a:pPr>
                <a:defRPr/>
              </a:pPr>
              <a:r>
                <a:rPr lang="en-US" altLang="ko-KR" b="1" dirty="0">
                  <a:solidFill>
                    <a:srgbClr val="575757"/>
                  </a:solidFill>
                  <a:latin typeface="+mj-lt"/>
                </a:rPr>
                <a:t>Objectives</a:t>
              </a:r>
            </a:p>
          </p:txBody>
        </p:sp>
      </p:grpSp>
      <p:grpSp>
        <p:nvGrpSpPr>
          <p:cNvPr id="9" name="그룹 8"/>
          <p:cNvGrpSpPr/>
          <p:nvPr/>
        </p:nvGrpSpPr>
        <p:grpSpPr>
          <a:xfrm>
            <a:off x="4222998" y="2413632"/>
            <a:ext cx="4752528" cy="769441"/>
            <a:chOff x="6023198" y="2781722"/>
            <a:chExt cx="4752528" cy="769441"/>
          </a:xfrm>
        </p:grpSpPr>
        <p:sp>
          <p:nvSpPr>
            <p:cNvPr id="69" name="TextBox 13"/>
            <p:cNvSpPr txBox="1">
              <a:spLocks noChangeArrowheads="1"/>
            </p:cNvSpPr>
            <p:nvPr/>
          </p:nvSpPr>
          <p:spPr bwMode="auto">
            <a:xfrm>
              <a:off x="6023198" y="2781722"/>
              <a:ext cx="1008114" cy="769441"/>
            </a:xfrm>
            <a:prstGeom prst="rect">
              <a:avLst/>
            </a:prstGeom>
            <a:noFill/>
            <a:ln w="9525">
              <a:noFill/>
              <a:miter lim="800000"/>
              <a:headEnd/>
              <a:tailEnd/>
            </a:ln>
          </p:spPr>
          <p:txBody>
            <a:bodyPr wrap="square">
              <a:spAutoFit/>
            </a:bodyPr>
            <a:lstStyle/>
            <a:p>
              <a:pPr algn="r"/>
              <a:r>
                <a:rPr lang="en-US" altLang="ko-KR" sz="4400" b="1" dirty="0">
                  <a:solidFill>
                    <a:srgbClr val="CD4E74"/>
                  </a:solidFill>
                  <a:latin typeface="+mj-lt"/>
                  <a:ea typeface="맑은 고딕" panose="020B0503020000020004" pitchFamily="50" charset="-127"/>
                </a:rPr>
                <a:t>02</a:t>
              </a:r>
              <a:endParaRPr lang="ko-KR" altLang="en-US" sz="4400" b="1" dirty="0">
                <a:solidFill>
                  <a:srgbClr val="CD4E74"/>
                </a:solidFill>
                <a:latin typeface="+mj-lt"/>
                <a:ea typeface="맑은 고딕" panose="020B0503020000020004" pitchFamily="50" charset="-127"/>
              </a:endParaRPr>
            </a:p>
          </p:txBody>
        </p:sp>
        <p:sp>
          <p:nvSpPr>
            <p:cNvPr id="70" name="Text Box 5"/>
            <p:cNvSpPr txBox="1">
              <a:spLocks noChangeArrowheads="1"/>
            </p:cNvSpPr>
            <p:nvPr/>
          </p:nvSpPr>
          <p:spPr bwMode="auto">
            <a:xfrm>
              <a:off x="7050905" y="2952111"/>
              <a:ext cx="3724821" cy="369332"/>
            </a:xfrm>
            <a:prstGeom prst="rect">
              <a:avLst/>
            </a:prstGeom>
            <a:noFill/>
            <a:ln w="9525">
              <a:noFill/>
              <a:miter lim="800000"/>
              <a:headEnd/>
              <a:tailEnd/>
            </a:ln>
          </p:spPr>
          <p:txBody>
            <a:bodyPr wrap="square">
              <a:spAutoFit/>
            </a:bodyPr>
            <a:lstStyle/>
            <a:p>
              <a:pPr>
                <a:defRPr/>
              </a:pPr>
              <a:r>
                <a:rPr lang="en-US" altLang="ko-KR" b="1" dirty="0">
                  <a:solidFill>
                    <a:srgbClr val="575757"/>
                  </a:solidFill>
                  <a:latin typeface="+mj-lt"/>
                </a:rPr>
                <a:t>Design and Architecture</a:t>
              </a:r>
            </a:p>
          </p:txBody>
        </p:sp>
      </p:grpSp>
      <p:grpSp>
        <p:nvGrpSpPr>
          <p:cNvPr id="10" name="그룹 9"/>
          <p:cNvGrpSpPr/>
          <p:nvPr/>
        </p:nvGrpSpPr>
        <p:grpSpPr>
          <a:xfrm>
            <a:off x="4222998" y="3205720"/>
            <a:ext cx="4752528" cy="769441"/>
            <a:chOff x="6023198" y="3573810"/>
            <a:chExt cx="4752528" cy="769441"/>
          </a:xfrm>
        </p:grpSpPr>
        <p:sp>
          <p:nvSpPr>
            <p:cNvPr id="72" name="TextBox 13"/>
            <p:cNvSpPr txBox="1">
              <a:spLocks noChangeArrowheads="1"/>
            </p:cNvSpPr>
            <p:nvPr/>
          </p:nvSpPr>
          <p:spPr bwMode="auto">
            <a:xfrm>
              <a:off x="6023198" y="3573810"/>
              <a:ext cx="1008114" cy="769441"/>
            </a:xfrm>
            <a:prstGeom prst="rect">
              <a:avLst/>
            </a:prstGeom>
            <a:noFill/>
            <a:ln w="9525">
              <a:noFill/>
              <a:miter lim="800000"/>
              <a:headEnd/>
              <a:tailEnd/>
            </a:ln>
          </p:spPr>
          <p:txBody>
            <a:bodyPr wrap="square">
              <a:spAutoFit/>
            </a:bodyPr>
            <a:lstStyle/>
            <a:p>
              <a:pPr algn="r"/>
              <a:r>
                <a:rPr lang="en-US" altLang="ko-KR" sz="4400" b="1" dirty="0">
                  <a:solidFill>
                    <a:srgbClr val="FF6290"/>
                  </a:solidFill>
                  <a:latin typeface="+mj-lt"/>
                  <a:ea typeface="맑은 고딕" panose="020B0503020000020004" pitchFamily="50" charset="-127"/>
                </a:rPr>
                <a:t>03</a:t>
              </a:r>
              <a:endParaRPr lang="ko-KR" altLang="en-US" sz="4400" b="1" dirty="0">
                <a:solidFill>
                  <a:srgbClr val="FF6290"/>
                </a:solidFill>
                <a:latin typeface="+mj-lt"/>
                <a:ea typeface="맑은 고딕" panose="020B0503020000020004" pitchFamily="50" charset="-127"/>
              </a:endParaRPr>
            </a:p>
          </p:txBody>
        </p:sp>
        <p:sp>
          <p:nvSpPr>
            <p:cNvPr id="73" name="Text Box 5"/>
            <p:cNvSpPr txBox="1">
              <a:spLocks noChangeArrowheads="1"/>
            </p:cNvSpPr>
            <p:nvPr/>
          </p:nvSpPr>
          <p:spPr bwMode="auto">
            <a:xfrm>
              <a:off x="7050905" y="3773864"/>
              <a:ext cx="3724821" cy="369332"/>
            </a:xfrm>
            <a:prstGeom prst="rect">
              <a:avLst/>
            </a:prstGeom>
            <a:noFill/>
            <a:ln w="9525">
              <a:noFill/>
              <a:miter lim="800000"/>
              <a:headEnd/>
              <a:tailEnd/>
            </a:ln>
          </p:spPr>
          <p:txBody>
            <a:bodyPr wrap="square">
              <a:spAutoFit/>
            </a:bodyPr>
            <a:lstStyle/>
            <a:p>
              <a:pPr>
                <a:defRPr/>
              </a:pPr>
              <a:r>
                <a:rPr lang="en-US" altLang="ko-KR" b="1" dirty="0">
                  <a:solidFill>
                    <a:srgbClr val="575757"/>
                  </a:solidFill>
                  <a:latin typeface="+mj-lt"/>
                </a:rPr>
                <a:t>Entity Relationship Diagrams</a:t>
              </a:r>
            </a:p>
          </p:txBody>
        </p:sp>
      </p:grpSp>
      <p:grpSp>
        <p:nvGrpSpPr>
          <p:cNvPr id="2" name="그룹 9">
            <a:extLst>
              <a:ext uri="{FF2B5EF4-FFF2-40B4-BE49-F238E27FC236}">
                <a16:creationId xmlns:a16="http://schemas.microsoft.com/office/drawing/2014/main" id="{4C857C4C-8147-4DB5-2D46-B8C963AA3ED6}"/>
              </a:ext>
            </a:extLst>
          </p:cNvPr>
          <p:cNvGrpSpPr/>
          <p:nvPr/>
        </p:nvGrpSpPr>
        <p:grpSpPr>
          <a:xfrm>
            <a:off x="4226329" y="3979144"/>
            <a:ext cx="4752528" cy="769441"/>
            <a:chOff x="6023198" y="3573810"/>
            <a:chExt cx="4752528" cy="769441"/>
          </a:xfrm>
        </p:grpSpPr>
        <p:sp>
          <p:nvSpPr>
            <p:cNvPr id="4" name="TextBox 13">
              <a:extLst>
                <a:ext uri="{FF2B5EF4-FFF2-40B4-BE49-F238E27FC236}">
                  <a16:creationId xmlns:a16="http://schemas.microsoft.com/office/drawing/2014/main" id="{E8260CF7-B9C9-6501-B665-C797085CBF87}"/>
                </a:ext>
              </a:extLst>
            </p:cNvPr>
            <p:cNvSpPr txBox="1">
              <a:spLocks noChangeArrowheads="1"/>
            </p:cNvSpPr>
            <p:nvPr/>
          </p:nvSpPr>
          <p:spPr bwMode="auto">
            <a:xfrm>
              <a:off x="6023198" y="3573810"/>
              <a:ext cx="1008114" cy="769441"/>
            </a:xfrm>
            <a:prstGeom prst="rect">
              <a:avLst/>
            </a:prstGeom>
            <a:noFill/>
            <a:ln w="9525">
              <a:noFill/>
              <a:miter lim="800000"/>
              <a:headEnd/>
              <a:tailEnd/>
            </a:ln>
          </p:spPr>
          <p:txBody>
            <a:bodyPr wrap="square">
              <a:spAutoFit/>
            </a:bodyPr>
            <a:lstStyle/>
            <a:p>
              <a:pPr algn="r"/>
              <a:r>
                <a:rPr lang="en-US" altLang="ko-KR" sz="4400" b="1" dirty="0">
                  <a:solidFill>
                    <a:srgbClr val="E9889F"/>
                  </a:solidFill>
                  <a:latin typeface="+mj-lt"/>
                  <a:ea typeface="맑은 고딕" panose="020B0503020000020004" pitchFamily="50" charset="-127"/>
                </a:rPr>
                <a:t>04</a:t>
              </a:r>
              <a:endParaRPr lang="ko-KR" altLang="en-US" sz="4400" b="1" dirty="0">
                <a:solidFill>
                  <a:srgbClr val="E9889F"/>
                </a:solidFill>
                <a:latin typeface="+mj-lt"/>
                <a:ea typeface="맑은 고딕" panose="020B0503020000020004" pitchFamily="50" charset="-127"/>
              </a:endParaRPr>
            </a:p>
          </p:txBody>
        </p:sp>
        <p:sp>
          <p:nvSpPr>
            <p:cNvPr id="5" name="Text Box 5">
              <a:extLst>
                <a:ext uri="{FF2B5EF4-FFF2-40B4-BE49-F238E27FC236}">
                  <a16:creationId xmlns:a16="http://schemas.microsoft.com/office/drawing/2014/main" id="{94C70A68-62D9-F84F-CE2D-AE5F6E6DE47D}"/>
                </a:ext>
              </a:extLst>
            </p:cNvPr>
            <p:cNvSpPr txBox="1">
              <a:spLocks noChangeArrowheads="1"/>
            </p:cNvSpPr>
            <p:nvPr/>
          </p:nvSpPr>
          <p:spPr bwMode="auto">
            <a:xfrm>
              <a:off x="7050905" y="3773864"/>
              <a:ext cx="3724821" cy="369332"/>
            </a:xfrm>
            <a:prstGeom prst="rect">
              <a:avLst/>
            </a:prstGeom>
            <a:noFill/>
            <a:ln w="9525">
              <a:noFill/>
              <a:miter lim="800000"/>
              <a:headEnd/>
              <a:tailEnd/>
            </a:ln>
          </p:spPr>
          <p:txBody>
            <a:bodyPr wrap="square">
              <a:spAutoFit/>
            </a:bodyPr>
            <a:lstStyle/>
            <a:p>
              <a:pPr>
                <a:defRPr/>
              </a:pPr>
              <a:r>
                <a:rPr lang="en-US" altLang="ko-KR" b="1" dirty="0">
                  <a:solidFill>
                    <a:srgbClr val="575757"/>
                  </a:solidFill>
                  <a:latin typeface="+mj-lt"/>
                </a:rPr>
                <a:t>Implementation Process</a:t>
              </a:r>
            </a:p>
          </p:txBody>
        </p:sp>
      </p:grpSp>
      <p:grpSp>
        <p:nvGrpSpPr>
          <p:cNvPr id="6" name="그룹 9">
            <a:extLst>
              <a:ext uri="{FF2B5EF4-FFF2-40B4-BE49-F238E27FC236}">
                <a16:creationId xmlns:a16="http://schemas.microsoft.com/office/drawing/2014/main" id="{DEB50C8A-92A3-6E90-1824-7F8B9E0ECCAC}"/>
              </a:ext>
            </a:extLst>
          </p:cNvPr>
          <p:cNvGrpSpPr/>
          <p:nvPr/>
        </p:nvGrpSpPr>
        <p:grpSpPr>
          <a:xfrm>
            <a:off x="4222998" y="4748585"/>
            <a:ext cx="4752528" cy="769441"/>
            <a:chOff x="6023198" y="3573810"/>
            <a:chExt cx="4752528" cy="769441"/>
          </a:xfrm>
        </p:grpSpPr>
        <p:sp>
          <p:nvSpPr>
            <p:cNvPr id="7" name="TextBox 13">
              <a:extLst>
                <a:ext uri="{FF2B5EF4-FFF2-40B4-BE49-F238E27FC236}">
                  <a16:creationId xmlns:a16="http://schemas.microsoft.com/office/drawing/2014/main" id="{256B3316-DB9B-E7FC-1768-CBDBADB262B3}"/>
                </a:ext>
              </a:extLst>
            </p:cNvPr>
            <p:cNvSpPr txBox="1">
              <a:spLocks noChangeArrowheads="1"/>
            </p:cNvSpPr>
            <p:nvPr/>
          </p:nvSpPr>
          <p:spPr bwMode="auto">
            <a:xfrm>
              <a:off x="6023198" y="3573810"/>
              <a:ext cx="1008114" cy="769441"/>
            </a:xfrm>
            <a:prstGeom prst="rect">
              <a:avLst/>
            </a:prstGeom>
            <a:noFill/>
            <a:ln w="9525">
              <a:noFill/>
              <a:miter lim="800000"/>
              <a:headEnd/>
              <a:tailEnd/>
            </a:ln>
          </p:spPr>
          <p:txBody>
            <a:bodyPr wrap="square">
              <a:spAutoFit/>
            </a:bodyPr>
            <a:lstStyle/>
            <a:p>
              <a:pPr algn="r"/>
              <a:r>
                <a:rPr lang="en-US" altLang="ko-KR" sz="4400" b="1" dirty="0">
                  <a:solidFill>
                    <a:srgbClr val="FB93A9"/>
                  </a:solidFill>
                  <a:latin typeface="+mj-lt"/>
                  <a:ea typeface="맑은 고딕" panose="020B0503020000020004" pitchFamily="50" charset="-127"/>
                </a:rPr>
                <a:t>05</a:t>
              </a:r>
              <a:endParaRPr lang="ko-KR" altLang="en-US" sz="4400" b="1" dirty="0">
                <a:solidFill>
                  <a:srgbClr val="FB93A9"/>
                </a:solidFill>
                <a:latin typeface="+mj-lt"/>
                <a:ea typeface="맑은 고딕" panose="020B0503020000020004" pitchFamily="50" charset="-127"/>
              </a:endParaRPr>
            </a:p>
          </p:txBody>
        </p:sp>
        <p:sp>
          <p:nvSpPr>
            <p:cNvPr id="8" name="Text Box 5">
              <a:extLst>
                <a:ext uri="{FF2B5EF4-FFF2-40B4-BE49-F238E27FC236}">
                  <a16:creationId xmlns:a16="http://schemas.microsoft.com/office/drawing/2014/main" id="{651F6D58-E60F-B1CF-7E7A-5CFA750014E1}"/>
                </a:ext>
              </a:extLst>
            </p:cNvPr>
            <p:cNvSpPr txBox="1">
              <a:spLocks noChangeArrowheads="1"/>
            </p:cNvSpPr>
            <p:nvPr/>
          </p:nvSpPr>
          <p:spPr bwMode="auto">
            <a:xfrm>
              <a:off x="7050905" y="3773864"/>
              <a:ext cx="3724821" cy="369332"/>
            </a:xfrm>
            <a:prstGeom prst="rect">
              <a:avLst/>
            </a:prstGeom>
            <a:noFill/>
            <a:ln w="9525">
              <a:noFill/>
              <a:miter lim="800000"/>
              <a:headEnd/>
              <a:tailEnd/>
            </a:ln>
          </p:spPr>
          <p:txBody>
            <a:bodyPr wrap="square">
              <a:spAutoFit/>
            </a:bodyPr>
            <a:lstStyle/>
            <a:p>
              <a:pPr>
                <a:defRPr/>
              </a:pPr>
              <a:r>
                <a:rPr lang="en-US" altLang="ko-KR" b="1" dirty="0">
                  <a:solidFill>
                    <a:srgbClr val="575757"/>
                  </a:solidFill>
                  <a:latin typeface="+mj-lt"/>
                </a:rPr>
                <a:t>Implementation Screenshots</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5"/>
          <p:cNvSpPr txBox="1">
            <a:spLocks noChangeArrowheads="1"/>
          </p:cNvSpPr>
          <p:nvPr/>
        </p:nvSpPr>
        <p:spPr bwMode="auto">
          <a:xfrm>
            <a:off x="7247334" y="1759491"/>
            <a:ext cx="3888432" cy="4616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2400" b="1" dirty="0">
                <a:solidFill>
                  <a:schemeClr val="bg1"/>
                </a:solidFill>
                <a:latin typeface="+mj-lt"/>
                <a:cs typeface="굴림" pitchFamily="50" charset="-127"/>
              </a:rPr>
              <a:t>Objectives</a:t>
            </a:r>
          </a:p>
        </p:txBody>
      </p:sp>
      <p:sp>
        <p:nvSpPr>
          <p:cNvPr id="10" name="직사각형 9"/>
          <p:cNvSpPr/>
          <p:nvPr/>
        </p:nvSpPr>
        <p:spPr>
          <a:xfrm>
            <a:off x="7247334" y="2355008"/>
            <a:ext cx="4536504" cy="248338"/>
          </a:xfrm>
          <a:prstGeom prst="rect">
            <a:avLst/>
          </a:prstGeom>
          <a:noFill/>
        </p:spPr>
        <p:txBody>
          <a:bodyPr wrap="square">
            <a:spAutoFit/>
          </a:bodyPr>
          <a:lstStyle/>
          <a:p>
            <a:pPr lvl="0">
              <a:lnSpc>
                <a:spcPts val="1200"/>
              </a:lnSpc>
              <a:defRPr/>
            </a:pPr>
            <a:r>
              <a:rPr lang="en-US" altLang="ko-KR" sz="1200" dirty="0">
                <a:solidFill>
                  <a:schemeClr val="bg1"/>
                </a:solidFill>
                <a:latin typeface="+mj-lt"/>
                <a:cs typeface="굴림" pitchFamily="50" charset="-127"/>
              </a:rPr>
              <a:t>One stop shop for data on teams, players, games, statistics and more.</a:t>
            </a:r>
          </a:p>
        </p:txBody>
      </p:sp>
      <p:sp>
        <p:nvSpPr>
          <p:cNvPr id="12" name="Text Box 9"/>
          <p:cNvSpPr txBox="1">
            <a:spLocks noChangeArrowheads="1"/>
          </p:cNvSpPr>
          <p:nvPr/>
        </p:nvSpPr>
        <p:spPr bwMode="auto">
          <a:xfrm>
            <a:off x="7611154" y="2601706"/>
            <a:ext cx="4078983" cy="23402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R="0" indent="-228600" defTabSz="914400" fontAlgn="base">
              <a:lnSpc>
                <a:spcPct val="200000"/>
              </a:lnSpc>
              <a:spcBef>
                <a:spcPct val="0"/>
              </a:spcBef>
              <a:spcAft>
                <a:spcPct val="0"/>
              </a:spcAft>
              <a:buClrTx/>
              <a:buSzTx/>
              <a:buFont typeface="+mj-lt"/>
              <a:buAutoNum type="arabicPeriod"/>
              <a:tabLst/>
            </a:pPr>
            <a:r>
              <a:rPr kumimoji="1" lang="en-US" altLang="ko-KR" sz="1400" dirty="0">
                <a:solidFill>
                  <a:schemeClr val="bg1"/>
                </a:solidFill>
                <a:latin typeface="+mj-lt"/>
                <a:cs typeface="굴림" pitchFamily="50" charset="-127"/>
              </a:rPr>
              <a:t>Player Statistics and Performance tracking</a:t>
            </a:r>
          </a:p>
          <a:p>
            <a:pPr marR="0" indent="-228600" defTabSz="914400" fontAlgn="base">
              <a:lnSpc>
                <a:spcPct val="200000"/>
              </a:lnSpc>
              <a:spcBef>
                <a:spcPct val="0"/>
              </a:spcBef>
              <a:spcAft>
                <a:spcPct val="0"/>
              </a:spcAft>
              <a:buClrTx/>
              <a:buSzTx/>
              <a:buFont typeface="+mj-lt"/>
              <a:buAutoNum type="arabicPeriod"/>
              <a:tabLst/>
            </a:pPr>
            <a:r>
              <a:rPr kumimoji="1" lang="en-US" altLang="ko-KR" sz="1400" dirty="0">
                <a:solidFill>
                  <a:schemeClr val="bg1"/>
                </a:solidFill>
                <a:latin typeface="+mj-lt"/>
                <a:cs typeface="굴림" pitchFamily="50" charset="-127"/>
              </a:rPr>
              <a:t>Team performance analysis</a:t>
            </a:r>
          </a:p>
          <a:p>
            <a:pPr marR="0" indent="-228600" defTabSz="914400" fontAlgn="base">
              <a:lnSpc>
                <a:spcPct val="200000"/>
              </a:lnSpc>
              <a:spcBef>
                <a:spcPct val="0"/>
              </a:spcBef>
              <a:spcAft>
                <a:spcPts val="1000"/>
              </a:spcAft>
              <a:buClrTx/>
              <a:buSzTx/>
              <a:buFont typeface="+mj-lt"/>
              <a:buAutoNum type="arabicPeriod"/>
              <a:tabLst/>
            </a:pPr>
            <a:r>
              <a:rPr kumimoji="1" lang="en-US" altLang="ko-KR" sz="1400" dirty="0">
                <a:solidFill>
                  <a:schemeClr val="bg1"/>
                </a:solidFill>
                <a:latin typeface="+mj-lt"/>
                <a:cs typeface="굴림" pitchFamily="50" charset="-127"/>
              </a:rPr>
              <a:t>Player Career trajectory tracking</a:t>
            </a:r>
          </a:p>
          <a:p>
            <a:pPr marR="0" indent="-228600" defTabSz="914400" fontAlgn="base">
              <a:spcBef>
                <a:spcPct val="0"/>
              </a:spcBef>
              <a:spcAft>
                <a:spcPct val="0"/>
              </a:spcAft>
              <a:buClrTx/>
              <a:buSzTx/>
              <a:buFont typeface="+mj-lt"/>
              <a:buAutoNum type="arabicPeriod"/>
              <a:tabLst/>
            </a:pPr>
            <a:r>
              <a:rPr kumimoji="1" lang="en-US" altLang="ko-KR" sz="1400" dirty="0">
                <a:solidFill>
                  <a:schemeClr val="bg1"/>
                </a:solidFill>
                <a:latin typeface="+mj-lt"/>
                <a:cs typeface="굴림" pitchFamily="50" charset="-127"/>
              </a:rPr>
              <a:t>Visualizing team networks and similarities between players</a:t>
            </a:r>
          </a:p>
          <a:p>
            <a:pPr marR="0" indent="-228600" defTabSz="914400" fontAlgn="base">
              <a:lnSpc>
                <a:spcPct val="200000"/>
              </a:lnSpc>
              <a:spcBef>
                <a:spcPct val="0"/>
              </a:spcBef>
              <a:spcAft>
                <a:spcPct val="0"/>
              </a:spcAft>
              <a:buClrTx/>
              <a:buSzTx/>
              <a:buFont typeface="+mj-lt"/>
              <a:buAutoNum type="arabicPeriod"/>
              <a:tabLst/>
            </a:pPr>
            <a:r>
              <a:rPr kumimoji="1" lang="en-US" altLang="ko-KR" sz="1400" dirty="0">
                <a:solidFill>
                  <a:schemeClr val="bg1"/>
                </a:solidFill>
                <a:latin typeface="+mj-lt"/>
                <a:cs typeface="굴림" pitchFamily="50" charset="-127"/>
              </a:rPr>
              <a:t>Game statistics and historical analysis</a:t>
            </a: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7334" y="477466"/>
            <a:ext cx="958064" cy="100811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B88D2D0-F7A1-C34F-95BF-A54085434B46}"/>
              </a:ext>
            </a:extLst>
          </p:cNvPr>
          <p:cNvSpPr/>
          <p:nvPr/>
        </p:nvSpPr>
        <p:spPr>
          <a:xfrm>
            <a:off x="8975526" y="3645818"/>
            <a:ext cx="828093" cy="1008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0C2AB79-A6F1-7349-A91B-8C7A5A030DEA}"/>
              </a:ext>
            </a:extLst>
          </p:cNvPr>
          <p:cNvSpPr/>
          <p:nvPr/>
        </p:nvSpPr>
        <p:spPr>
          <a:xfrm>
            <a:off x="1702718" y="1623447"/>
            <a:ext cx="8712968" cy="4817871"/>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screenshot of a computer&#10;&#10;Description automatically generated with low confidence">
            <a:extLst>
              <a:ext uri="{FF2B5EF4-FFF2-40B4-BE49-F238E27FC236}">
                <a16:creationId xmlns:a16="http://schemas.microsoft.com/office/drawing/2014/main" id="{9C117C40-A4E1-C74E-B54C-1BD8773B635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21061" y="1557586"/>
            <a:ext cx="7834585" cy="4644455"/>
          </a:xfrm>
        </p:spPr>
      </p:pic>
      <p:sp>
        <p:nvSpPr>
          <p:cNvPr id="2" name="제목 1"/>
          <p:cNvSpPr>
            <a:spLocks noGrp="1"/>
          </p:cNvSpPr>
          <p:nvPr>
            <p:ph type="title"/>
          </p:nvPr>
        </p:nvSpPr>
        <p:spPr/>
        <p:txBody>
          <a:bodyPr/>
          <a:lstStyle/>
          <a:p>
            <a:r>
              <a:rPr lang="en-US" altLang="ko-KR" dirty="0"/>
              <a:t>Design and Architecture</a:t>
            </a:r>
            <a:endParaRPr lang="ko-KR" altLang="en-US" dirty="0"/>
          </a:p>
        </p:txBody>
      </p:sp>
      <p:sp>
        <p:nvSpPr>
          <p:cNvPr id="14" name="제목 1">
            <a:extLst>
              <a:ext uri="{FF2B5EF4-FFF2-40B4-BE49-F238E27FC236}">
                <a16:creationId xmlns:a16="http://schemas.microsoft.com/office/drawing/2014/main" id="{5BD12463-944C-594F-AD29-DB1FA2A8093C}"/>
              </a:ext>
            </a:extLst>
          </p:cNvPr>
          <p:cNvSpPr txBox="1">
            <a:spLocks/>
          </p:cNvSpPr>
          <p:nvPr/>
        </p:nvSpPr>
        <p:spPr>
          <a:xfrm>
            <a:off x="766614" y="963489"/>
            <a:ext cx="10971373" cy="798753"/>
          </a:xfrm>
          <a:prstGeom prst="rect">
            <a:avLst/>
          </a:prstGeom>
        </p:spPr>
        <p:txBody>
          <a:bodyPr vert="horz" lIns="99569" tIns="49785" rIns="99569" bIns="49785" rtlCol="0" anchor="ctr">
            <a:normAutofit/>
          </a:bodyPr>
          <a:lstStyle>
            <a:lvl1pPr algn="ctr" defTabSz="995690" rtl="0" eaLnBrk="1" latinLnBrk="1" hangingPunct="1">
              <a:lnSpc>
                <a:spcPct val="90000"/>
              </a:lnSpc>
              <a:spcBef>
                <a:spcPct val="0"/>
              </a:spcBef>
              <a:buNone/>
              <a:defRPr lang="ko-KR" altLang="en-US" sz="4000" b="1" kern="1200" baseline="0" dirty="0">
                <a:solidFill>
                  <a:srgbClr val="87334A"/>
                </a:solidFill>
                <a:effectLst/>
                <a:latin typeface="+mj-lt"/>
                <a:ea typeface="맑은 고딕" pitchFamily="50" charset="-127"/>
                <a:cs typeface="+mj-cs"/>
              </a:defRPr>
            </a:lvl1pPr>
          </a:lstStyle>
          <a:p>
            <a:r>
              <a:rPr lang="en-US" sz="2000" b="0" dirty="0"/>
              <a:t>Azure SQL Multi-Model architecture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ER Diagrams</a:t>
            </a:r>
            <a:endParaRPr lang="ko-KR" altLang="en-US" dirty="0"/>
          </a:p>
        </p:txBody>
      </p:sp>
      <p:pic>
        <p:nvPicPr>
          <p:cNvPr id="7" name="Content Placeholder 6">
            <a:extLst>
              <a:ext uri="{FF2B5EF4-FFF2-40B4-BE49-F238E27FC236}">
                <a16:creationId xmlns:a16="http://schemas.microsoft.com/office/drawing/2014/main" id="{8BE725E8-FDB1-4F4F-AE13-B7D7D52DDE8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095031" y="1413570"/>
            <a:ext cx="4635500" cy="4381500"/>
          </a:xfrm>
        </p:spPr>
      </p:pic>
      <p:sp>
        <p:nvSpPr>
          <p:cNvPr id="17" name="TextBox 16">
            <a:extLst>
              <a:ext uri="{FF2B5EF4-FFF2-40B4-BE49-F238E27FC236}">
                <a16:creationId xmlns:a16="http://schemas.microsoft.com/office/drawing/2014/main" id="{06F57046-8AE5-0241-83EA-E0F26DA40E21}"/>
              </a:ext>
            </a:extLst>
          </p:cNvPr>
          <p:cNvSpPr txBox="1"/>
          <p:nvPr/>
        </p:nvSpPr>
        <p:spPr>
          <a:xfrm>
            <a:off x="3662983" y="4941962"/>
            <a:ext cx="1446102" cy="523220"/>
          </a:xfrm>
          <a:prstGeom prst="rect">
            <a:avLst/>
          </a:prstGeom>
          <a:noFill/>
        </p:spPr>
        <p:txBody>
          <a:bodyPr wrap="none" rtlCol="0">
            <a:spAutoFit/>
          </a:bodyPr>
          <a:lstStyle/>
          <a:p>
            <a:pPr algn="ctr"/>
            <a:r>
              <a:rPr lang="en-US" sz="1400" dirty="0">
                <a:latin typeface="+mj-lt"/>
              </a:rPr>
              <a:t>Document based </a:t>
            </a:r>
            <a:br>
              <a:rPr lang="en-US" sz="1400" dirty="0">
                <a:latin typeface="+mj-lt"/>
              </a:rPr>
            </a:br>
            <a:r>
              <a:rPr lang="en-US" sz="1400" dirty="0">
                <a:latin typeface="+mj-lt"/>
              </a:rPr>
              <a:t>data stores</a:t>
            </a:r>
          </a:p>
        </p:txBody>
      </p:sp>
      <p:cxnSp>
        <p:nvCxnSpPr>
          <p:cNvPr id="18" name="Straight Arrow Connector 17">
            <a:extLst>
              <a:ext uri="{FF2B5EF4-FFF2-40B4-BE49-F238E27FC236}">
                <a16:creationId xmlns:a16="http://schemas.microsoft.com/office/drawing/2014/main" id="{7AC59D51-7E54-4549-A2E2-76DD3EC7DAD9}"/>
              </a:ext>
            </a:extLst>
          </p:cNvPr>
          <p:cNvCxnSpPr>
            <a:cxnSpLocks/>
            <a:stCxn id="17" idx="0"/>
          </p:cNvCxnSpPr>
          <p:nvPr/>
        </p:nvCxnSpPr>
        <p:spPr>
          <a:xfrm flipV="1">
            <a:off x="4386034" y="4437906"/>
            <a:ext cx="0" cy="504056"/>
          </a:xfrm>
          <a:prstGeom prst="straightConnector1">
            <a:avLst/>
          </a:prstGeom>
          <a:ln>
            <a:solidFill>
              <a:srgbClr val="87334A"/>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7877DF-6129-0549-9F6D-963E38F93A22}"/>
              </a:ext>
            </a:extLst>
          </p:cNvPr>
          <p:cNvCxnSpPr>
            <a:cxnSpLocks/>
          </p:cNvCxnSpPr>
          <p:nvPr/>
        </p:nvCxnSpPr>
        <p:spPr>
          <a:xfrm>
            <a:off x="5065564" y="5229994"/>
            <a:ext cx="426106" cy="0"/>
          </a:xfrm>
          <a:prstGeom prst="straightConnector1">
            <a:avLst/>
          </a:prstGeom>
          <a:ln>
            <a:solidFill>
              <a:srgbClr val="87334A"/>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47B7C60-E0AC-9144-9173-D3E50B67114E}"/>
              </a:ext>
            </a:extLst>
          </p:cNvPr>
          <p:cNvSpPr txBox="1"/>
          <p:nvPr/>
        </p:nvSpPr>
        <p:spPr>
          <a:xfrm>
            <a:off x="3145850" y="5889905"/>
            <a:ext cx="6405740" cy="938719"/>
          </a:xfrm>
          <a:prstGeom prst="rect">
            <a:avLst/>
          </a:prstGeom>
          <a:noFill/>
        </p:spPr>
        <p:txBody>
          <a:bodyPr wrap="square" rtlCol="0">
            <a:spAutoFit/>
          </a:bodyPr>
          <a:lstStyle/>
          <a:p>
            <a:r>
              <a:rPr lang="en-US" sz="1100" dirty="0">
                <a:effectLst/>
                <a:latin typeface="+mj-lt"/>
                <a:ea typeface="Calibri" panose="020F0502020204030204" pitchFamily="34" charset="0"/>
                <a:cs typeface="Times New Roman" panose="02020603050405020304" pitchFamily="18" charset="0"/>
              </a:rPr>
              <a:t>PLAYER and PLAYER_LOGS tables in the </a:t>
            </a:r>
            <a:r>
              <a:rPr lang="en-US" sz="1100" dirty="0">
                <a:latin typeface="+mj-lt"/>
                <a:ea typeface="Calibri" panose="020F0502020204030204" pitchFamily="34" charset="0"/>
                <a:cs typeface="Times New Roman" panose="02020603050405020304" pitchFamily="18" charset="0"/>
              </a:rPr>
              <a:t>ERD </a:t>
            </a:r>
            <a:r>
              <a:rPr lang="en-US" sz="1100" dirty="0">
                <a:effectLst/>
                <a:latin typeface="+mj-lt"/>
                <a:ea typeface="Calibri" panose="020F0502020204030204" pitchFamily="34" charset="0"/>
                <a:cs typeface="Times New Roman" panose="02020603050405020304" pitchFamily="18" charset="0"/>
              </a:rPr>
              <a:t>could be combined into a single document in the document database that contains all the information about a player, including their logs, stats, and other related information. This can allow for faster and more efficient querying of player information, as well as easier data management and maintenance.</a:t>
            </a:r>
          </a:p>
          <a:p>
            <a:endParaRPr lang="en-US" sz="1100" dirty="0">
              <a:latin typeface="+mj-lt"/>
            </a:endParaRPr>
          </a:p>
        </p:txBody>
      </p:sp>
      <p:sp>
        <p:nvSpPr>
          <p:cNvPr id="24" name="제목 1">
            <a:extLst>
              <a:ext uri="{FF2B5EF4-FFF2-40B4-BE49-F238E27FC236}">
                <a16:creationId xmlns:a16="http://schemas.microsoft.com/office/drawing/2014/main" id="{6D0C73AC-F8FC-C442-B54E-06AD12BCBFC3}"/>
              </a:ext>
            </a:extLst>
          </p:cNvPr>
          <p:cNvSpPr txBox="1">
            <a:spLocks/>
          </p:cNvSpPr>
          <p:nvPr/>
        </p:nvSpPr>
        <p:spPr>
          <a:xfrm>
            <a:off x="3358902" y="246193"/>
            <a:ext cx="4253165" cy="798753"/>
          </a:xfrm>
          <a:prstGeom prst="rect">
            <a:avLst/>
          </a:prstGeom>
        </p:spPr>
        <p:txBody>
          <a:bodyPr vert="horz" lIns="99569" tIns="49785" rIns="99569" bIns="49785" rtlCol="0" anchor="ctr">
            <a:normAutofit/>
          </a:bodyPr>
          <a:lstStyle>
            <a:lvl1pPr algn="l" defTabSz="995690" rtl="0" eaLnBrk="1" latinLnBrk="1" hangingPunct="1">
              <a:lnSpc>
                <a:spcPct val="90000"/>
              </a:lnSpc>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en-US" altLang="ko-KR" sz="2400" b="0" dirty="0"/>
              <a:t>Relational and Document</a:t>
            </a:r>
            <a:endParaRPr lang="en-US" sz="2400" b="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ER Diagrams</a:t>
            </a:r>
            <a:endParaRPr lang="ko-KR" altLang="en-US" dirty="0"/>
          </a:p>
        </p:txBody>
      </p:sp>
      <p:sp>
        <p:nvSpPr>
          <p:cNvPr id="24" name="제목 1">
            <a:extLst>
              <a:ext uri="{FF2B5EF4-FFF2-40B4-BE49-F238E27FC236}">
                <a16:creationId xmlns:a16="http://schemas.microsoft.com/office/drawing/2014/main" id="{6D0C73AC-F8FC-C442-B54E-06AD12BCBFC3}"/>
              </a:ext>
            </a:extLst>
          </p:cNvPr>
          <p:cNvSpPr txBox="1">
            <a:spLocks/>
          </p:cNvSpPr>
          <p:nvPr/>
        </p:nvSpPr>
        <p:spPr>
          <a:xfrm>
            <a:off x="3358902" y="246193"/>
            <a:ext cx="4253165" cy="798753"/>
          </a:xfrm>
          <a:prstGeom prst="rect">
            <a:avLst/>
          </a:prstGeom>
        </p:spPr>
        <p:txBody>
          <a:bodyPr vert="horz" lIns="99569" tIns="49785" rIns="99569" bIns="49785" rtlCol="0" anchor="ctr">
            <a:normAutofit/>
          </a:bodyPr>
          <a:lstStyle>
            <a:lvl1pPr algn="l" defTabSz="995690" rtl="0" eaLnBrk="1" latinLnBrk="1" hangingPunct="1">
              <a:lnSpc>
                <a:spcPct val="90000"/>
              </a:lnSpc>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en-US" altLang="ko-KR" sz="2400" b="0" dirty="0"/>
              <a:t>Graph</a:t>
            </a:r>
            <a:endParaRPr lang="en-US" sz="2400" b="0" dirty="0"/>
          </a:p>
        </p:txBody>
      </p:sp>
      <p:sp>
        <p:nvSpPr>
          <p:cNvPr id="4" name="Content Placeholder 3">
            <a:extLst>
              <a:ext uri="{FF2B5EF4-FFF2-40B4-BE49-F238E27FC236}">
                <a16:creationId xmlns:a16="http://schemas.microsoft.com/office/drawing/2014/main" id="{D99B2EF0-8511-5C48-A56C-F4378B513C29}"/>
              </a:ext>
            </a:extLst>
          </p:cNvPr>
          <p:cNvSpPr>
            <a:spLocks noGrp="1"/>
          </p:cNvSpPr>
          <p:nvPr>
            <p:ph idx="1"/>
          </p:nvPr>
        </p:nvSpPr>
        <p:spPr>
          <a:xfrm>
            <a:off x="853626" y="2491833"/>
            <a:ext cx="3757493" cy="457856"/>
          </a:xfrm>
        </p:spPr>
        <p:txBody>
          <a:bodyPr>
            <a:normAutofit fontScale="92500" lnSpcReduction="20000"/>
          </a:bodyPr>
          <a:lstStyle/>
          <a:p>
            <a:r>
              <a:rPr lang="en-US" sz="1600" i="0" dirty="0">
                <a:effectLst/>
                <a:ea typeface="Calibri" panose="020F0502020204030204" pitchFamily="34" charset="0"/>
                <a:cs typeface="Times New Roman" panose="02020603050405020304" pitchFamily="18" charset="0"/>
              </a:rPr>
              <a:t>We are using Graph DB to simulate team progress in Leagues as shown below</a:t>
            </a:r>
            <a:r>
              <a:rPr lang="en-US" sz="1600" i="0" dirty="0">
                <a:effectLst/>
              </a:rPr>
              <a:t> </a:t>
            </a:r>
            <a:endParaRPr lang="en-US" sz="1600" i="0" dirty="0"/>
          </a:p>
        </p:txBody>
      </p:sp>
      <p:sp>
        <p:nvSpPr>
          <p:cNvPr id="5" name="Rectangle 2">
            <a:extLst>
              <a:ext uri="{FF2B5EF4-FFF2-40B4-BE49-F238E27FC236}">
                <a16:creationId xmlns:a16="http://schemas.microsoft.com/office/drawing/2014/main" id="{5125B6FF-1E97-694E-BE2D-B61F31C34312}"/>
              </a:ext>
            </a:extLst>
          </p:cNvPr>
          <p:cNvSpPr>
            <a:spLocks noChangeArrowheads="1"/>
          </p:cNvSpPr>
          <p:nvPr/>
        </p:nvSpPr>
        <p:spPr bwMode="auto">
          <a:xfrm>
            <a:off x="478582" y="2108498"/>
            <a:ext cx="7975233" cy="292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25" name="Picture 1" descr="NBA playoff bracket 2020: Updated standings, seeds &amp; results from each  round | Sporting News">
            <a:extLst>
              <a:ext uri="{FF2B5EF4-FFF2-40B4-BE49-F238E27FC236}">
                <a16:creationId xmlns:a16="http://schemas.microsoft.com/office/drawing/2014/main" id="{37674F31-894E-7C47-8714-54C068CDB18D}"/>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687966" y="3065481"/>
            <a:ext cx="3888432" cy="2185166"/>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a:extLst>
              <a:ext uri="{FF2B5EF4-FFF2-40B4-BE49-F238E27FC236}">
                <a16:creationId xmlns:a16="http://schemas.microsoft.com/office/drawing/2014/main" id="{8424A788-F071-F289-DBBB-B0541D832F79}"/>
              </a:ext>
            </a:extLst>
          </p:cNvPr>
          <p:cNvGrpSpPr/>
          <p:nvPr/>
        </p:nvGrpSpPr>
        <p:grpSpPr>
          <a:xfrm>
            <a:off x="4943078" y="1688607"/>
            <a:ext cx="6912768" cy="4848056"/>
            <a:chOff x="4943078" y="1688607"/>
            <a:chExt cx="6912768" cy="4848056"/>
          </a:xfrm>
        </p:grpSpPr>
        <p:sp>
          <p:nvSpPr>
            <p:cNvPr id="6" name="Oval 5">
              <a:extLst>
                <a:ext uri="{FF2B5EF4-FFF2-40B4-BE49-F238E27FC236}">
                  <a16:creationId xmlns:a16="http://schemas.microsoft.com/office/drawing/2014/main" id="{CA4B3913-60F4-3E4F-82E7-F6EB11B7EFD5}"/>
                </a:ext>
              </a:extLst>
            </p:cNvPr>
            <p:cNvSpPr/>
            <p:nvPr/>
          </p:nvSpPr>
          <p:spPr>
            <a:xfrm>
              <a:off x="5879182" y="3501802"/>
              <a:ext cx="1224136" cy="1224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j-lt"/>
                </a:rPr>
                <a:t>Team</a:t>
              </a:r>
            </a:p>
          </p:txBody>
        </p:sp>
        <p:sp>
          <p:nvSpPr>
            <p:cNvPr id="20" name="Oval 19">
              <a:extLst>
                <a:ext uri="{FF2B5EF4-FFF2-40B4-BE49-F238E27FC236}">
                  <a16:creationId xmlns:a16="http://schemas.microsoft.com/office/drawing/2014/main" id="{A5822E90-4261-FD4C-82AE-C85F05CB3189}"/>
                </a:ext>
              </a:extLst>
            </p:cNvPr>
            <p:cNvSpPr/>
            <p:nvPr/>
          </p:nvSpPr>
          <p:spPr>
            <a:xfrm>
              <a:off x="9623598" y="3501802"/>
              <a:ext cx="1224136" cy="1224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j-lt"/>
                </a:rPr>
                <a:t>Team</a:t>
              </a:r>
            </a:p>
          </p:txBody>
        </p:sp>
        <p:sp>
          <p:nvSpPr>
            <p:cNvPr id="23" name="Oval 22">
              <a:extLst>
                <a:ext uri="{FF2B5EF4-FFF2-40B4-BE49-F238E27FC236}">
                  <a16:creationId xmlns:a16="http://schemas.microsoft.com/office/drawing/2014/main" id="{9B8422D2-C6A2-1948-BEC2-E9E36E7B9800}"/>
                </a:ext>
              </a:extLst>
            </p:cNvPr>
            <p:cNvSpPr/>
            <p:nvPr/>
          </p:nvSpPr>
          <p:spPr>
            <a:xfrm>
              <a:off x="7809610" y="5312527"/>
              <a:ext cx="1224136" cy="1224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j-lt"/>
                </a:rPr>
                <a:t>Game</a:t>
              </a:r>
            </a:p>
          </p:txBody>
        </p:sp>
        <p:cxnSp>
          <p:nvCxnSpPr>
            <p:cNvPr id="9" name="Curved Connector 8">
              <a:extLst>
                <a:ext uri="{FF2B5EF4-FFF2-40B4-BE49-F238E27FC236}">
                  <a16:creationId xmlns:a16="http://schemas.microsoft.com/office/drawing/2014/main" id="{C34654AB-4A63-F342-AEFF-27060A0C84FC}"/>
                </a:ext>
              </a:extLst>
            </p:cNvPr>
            <p:cNvCxnSpPr>
              <a:stCxn id="6" idx="4"/>
              <a:endCxn id="23" idx="2"/>
            </p:cNvCxnSpPr>
            <p:nvPr/>
          </p:nvCxnSpPr>
          <p:spPr>
            <a:xfrm rot="16200000" flipH="1">
              <a:off x="6551102" y="4666086"/>
              <a:ext cx="1198657" cy="1318360"/>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1" name="Curved Connector 10">
              <a:extLst>
                <a:ext uri="{FF2B5EF4-FFF2-40B4-BE49-F238E27FC236}">
                  <a16:creationId xmlns:a16="http://schemas.microsoft.com/office/drawing/2014/main" id="{89659B59-2B25-414A-A6AF-F969ACC6EA14}"/>
                </a:ext>
              </a:extLst>
            </p:cNvPr>
            <p:cNvCxnSpPr>
              <a:stCxn id="20" idx="4"/>
              <a:endCxn id="23" idx="6"/>
            </p:cNvCxnSpPr>
            <p:nvPr/>
          </p:nvCxnSpPr>
          <p:spPr>
            <a:xfrm rot="5400000">
              <a:off x="9035378" y="4724306"/>
              <a:ext cx="1198657" cy="1201920"/>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ADFA78DE-B5AD-1049-BC92-74622D9B2B5C}"/>
                </a:ext>
              </a:extLst>
            </p:cNvPr>
            <p:cNvSpPr txBox="1"/>
            <p:nvPr/>
          </p:nvSpPr>
          <p:spPr>
            <a:xfrm rot="2758947">
              <a:off x="6304960" y="5411183"/>
              <a:ext cx="852798" cy="307777"/>
            </a:xfrm>
            <a:prstGeom prst="rect">
              <a:avLst/>
            </a:prstGeom>
            <a:noFill/>
          </p:spPr>
          <p:txBody>
            <a:bodyPr wrap="none" rtlCol="0">
              <a:spAutoFit/>
            </a:bodyPr>
            <a:lstStyle/>
            <a:p>
              <a:r>
                <a:rPr lang="en-US" sz="1400" dirty="0">
                  <a:latin typeface="+mj-lt"/>
                </a:rPr>
                <a:t>PLAYS_IN</a:t>
              </a:r>
            </a:p>
          </p:txBody>
        </p:sp>
        <p:sp>
          <p:nvSpPr>
            <p:cNvPr id="31" name="TextBox 30">
              <a:extLst>
                <a:ext uri="{FF2B5EF4-FFF2-40B4-BE49-F238E27FC236}">
                  <a16:creationId xmlns:a16="http://schemas.microsoft.com/office/drawing/2014/main" id="{905DCD10-DD4F-2B45-A6CC-5157E92ED110}"/>
                </a:ext>
              </a:extLst>
            </p:cNvPr>
            <p:cNvSpPr txBox="1"/>
            <p:nvPr/>
          </p:nvSpPr>
          <p:spPr>
            <a:xfrm rot="18611494">
              <a:off x="9661640" y="5379018"/>
              <a:ext cx="852798" cy="307777"/>
            </a:xfrm>
            <a:prstGeom prst="rect">
              <a:avLst/>
            </a:prstGeom>
            <a:noFill/>
          </p:spPr>
          <p:txBody>
            <a:bodyPr wrap="none" rtlCol="0">
              <a:spAutoFit/>
            </a:bodyPr>
            <a:lstStyle/>
            <a:p>
              <a:r>
                <a:rPr lang="en-US" sz="1400" dirty="0">
                  <a:latin typeface="+mj-lt"/>
                </a:rPr>
                <a:t>PLAYS_IN</a:t>
              </a:r>
            </a:p>
          </p:txBody>
        </p:sp>
        <p:sp>
          <p:nvSpPr>
            <p:cNvPr id="3" name="Oval 2">
              <a:extLst>
                <a:ext uri="{FF2B5EF4-FFF2-40B4-BE49-F238E27FC236}">
                  <a16:creationId xmlns:a16="http://schemas.microsoft.com/office/drawing/2014/main" id="{E1B3DDFA-75C2-7E2F-F341-410BF7F059F0}"/>
                </a:ext>
              </a:extLst>
            </p:cNvPr>
            <p:cNvSpPr/>
            <p:nvPr/>
          </p:nvSpPr>
          <p:spPr>
            <a:xfrm>
              <a:off x="4943078" y="1754502"/>
              <a:ext cx="1224136" cy="1224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j-lt"/>
                </a:rPr>
                <a:t>Player</a:t>
              </a:r>
            </a:p>
          </p:txBody>
        </p:sp>
        <p:sp>
          <p:nvSpPr>
            <p:cNvPr id="7" name="Oval 6">
              <a:extLst>
                <a:ext uri="{FF2B5EF4-FFF2-40B4-BE49-F238E27FC236}">
                  <a16:creationId xmlns:a16="http://schemas.microsoft.com/office/drawing/2014/main" id="{9CBEBB72-CE8C-E497-CB78-DCEA14DEB660}"/>
                </a:ext>
              </a:extLst>
            </p:cNvPr>
            <p:cNvSpPr/>
            <p:nvPr/>
          </p:nvSpPr>
          <p:spPr>
            <a:xfrm>
              <a:off x="6959302" y="1714068"/>
              <a:ext cx="1224136" cy="1224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j-lt"/>
                </a:rPr>
                <a:t>Player</a:t>
              </a:r>
            </a:p>
          </p:txBody>
        </p:sp>
        <p:sp>
          <p:nvSpPr>
            <p:cNvPr id="8" name="Oval 7">
              <a:extLst>
                <a:ext uri="{FF2B5EF4-FFF2-40B4-BE49-F238E27FC236}">
                  <a16:creationId xmlns:a16="http://schemas.microsoft.com/office/drawing/2014/main" id="{01B6DBBF-87D4-0ADD-8062-EE4E65EDABFB}"/>
                </a:ext>
              </a:extLst>
            </p:cNvPr>
            <p:cNvSpPr/>
            <p:nvPr/>
          </p:nvSpPr>
          <p:spPr>
            <a:xfrm>
              <a:off x="8345109" y="1688607"/>
              <a:ext cx="1224136" cy="1224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j-lt"/>
                </a:rPr>
                <a:t>Player</a:t>
              </a:r>
            </a:p>
          </p:txBody>
        </p:sp>
        <p:sp>
          <p:nvSpPr>
            <p:cNvPr id="10" name="Oval 9">
              <a:extLst>
                <a:ext uri="{FF2B5EF4-FFF2-40B4-BE49-F238E27FC236}">
                  <a16:creationId xmlns:a16="http://schemas.microsoft.com/office/drawing/2014/main" id="{827325B6-8B61-F500-4C38-709787CD254E}"/>
                </a:ext>
              </a:extLst>
            </p:cNvPr>
            <p:cNvSpPr/>
            <p:nvPr/>
          </p:nvSpPr>
          <p:spPr>
            <a:xfrm>
              <a:off x="10631710" y="1714068"/>
              <a:ext cx="1224136" cy="1224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j-lt"/>
                </a:rPr>
                <a:t>Player</a:t>
              </a:r>
            </a:p>
          </p:txBody>
        </p:sp>
        <p:cxnSp>
          <p:nvCxnSpPr>
            <p:cNvPr id="13" name="Curved Connector 12">
              <a:extLst>
                <a:ext uri="{FF2B5EF4-FFF2-40B4-BE49-F238E27FC236}">
                  <a16:creationId xmlns:a16="http://schemas.microsoft.com/office/drawing/2014/main" id="{FE9EA75A-96E5-AAEF-0FFE-1EDD8D0BBAD4}"/>
                </a:ext>
              </a:extLst>
            </p:cNvPr>
            <p:cNvCxnSpPr>
              <a:cxnSpLocks/>
              <a:stCxn id="3" idx="4"/>
              <a:endCxn id="6" idx="2"/>
            </p:cNvCxnSpPr>
            <p:nvPr/>
          </p:nvCxnSpPr>
          <p:spPr>
            <a:xfrm rot="16200000" flipH="1">
              <a:off x="5149548" y="3384236"/>
              <a:ext cx="1135232" cy="324036"/>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8" name="Curved Connector 17">
              <a:extLst>
                <a:ext uri="{FF2B5EF4-FFF2-40B4-BE49-F238E27FC236}">
                  <a16:creationId xmlns:a16="http://schemas.microsoft.com/office/drawing/2014/main" id="{68C2D2BD-1B3D-D9B2-4A7A-583CCE103B34}"/>
                </a:ext>
              </a:extLst>
            </p:cNvPr>
            <p:cNvCxnSpPr>
              <a:stCxn id="7" idx="4"/>
              <a:endCxn id="6" idx="6"/>
            </p:cNvCxnSpPr>
            <p:nvPr/>
          </p:nvCxnSpPr>
          <p:spPr>
            <a:xfrm rot="5400000">
              <a:off x="6749511" y="3292011"/>
              <a:ext cx="1175666" cy="468052"/>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1" name="Curved Connector 20">
              <a:extLst>
                <a:ext uri="{FF2B5EF4-FFF2-40B4-BE49-F238E27FC236}">
                  <a16:creationId xmlns:a16="http://schemas.microsoft.com/office/drawing/2014/main" id="{7A9DE3B8-5F9D-B8ED-EACA-4B0F22763B45}"/>
                </a:ext>
              </a:extLst>
            </p:cNvPr>
            <p:cNvCxnSpPr>
              <a:stCxn id="8" idx="4"/>
              <a:endCxn id="20" idx="2"/>
            </p:cNvCxnSpPr>
            <p:nvPr/>
          </p:nvCxnSpPr>
          <p:spPr>
            <a:xfrm rot="16200000" flipH="1">
              <a:off x="8689824" y="3180095"/>
              <a:ext cx="1201127" cy="66642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7" name="Curved Connector 26">
              <a:extLst>
                <a:ext uri="{FF2B5EF4-FFF2-40B4-BE49-F238E27FC236}">
                  <a16:creationId xmlns:a16="http://schemas.microsoft.com/office/drawing/2014/main" id="{E6D42A5F-5E14-B58B-2A48-AF4E2681152B}"/>
                </a:ext>
              </a:extLst>
            </p:cNvPr>
            <p:cNvCxnSpPr>
              <a:stCxn id="10" idx="4"/>
              <a:endCxn id="20" idx="6"/>
            </p:cNvCxnSpPr>
            <p:nvPr/>
          </p:nvCxnSpPr>
          <p:spPr>
            <a:xfrm rot="5400000">
              <a:off x="10457923" y="3328015"/>
              <a:ext cx="1175666" cy="396044"/>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530184BA-2393-72BC-8350-C8C4BD034B71}"/>
                </a:ext>
              </a:extLst>
            </p:cNvPr>
            <p:cNvSpPr txBox="1"/>
            <p:nvPr/>
          </p:nvSpPr>
          <p:spPr>
            <a:xfrm rot="17366735">
              <a:off x="10824130" y="3441736"/>
              <a:ext cx="990528" cy="307777"/>
            </a:xfrm>
            <a:prstGeom prst="rect">
              <a:avLst/>
            </a:prstGeom>
            <a:noFill/>
          </p:spPr>
          <p:txBody>
            <a:bodyPr wrap="none" rtlCol="0">
              <a:spAutoFit/>
            </a:bodyPr>
            <a:lstStyle/>
            <a:p>
              <a:r>
                <a:rPr lang="en-US" sz="1400" dirty="0">
                  <a:latin typeface="+mj-lt"/>
                </a:rPr>
                <a:t>PLAYS_FOR</a:t>
              </a:r>
            </a:p>
          </p:txBody>
        </p:sp>
        <p:sp>
          <p:nvSpPr>
            <p:cNvPr id="33" name="TextBox 32">
              <a:extLst>
                <a:ext uri="{FF2B5EF4-FFF2-40B4-BE49-F238E27FC236}">
                  <a16:creationId xmlns:a16="http://schemas.microsoft.com/office/drawing/2014/main" id="{CAF18817-483A-F8E3-9046-D02AFDA1A425}"/>
                </a:ext>
              </a:extLst>
            </p:cNvPr>
            <p:cNvSpPr txBox="1"/>
            <p:nvPr/>
          </p:nvSpPr>
          <p:spPr>
            <a:xfrm rot="3361896">
              <a:off x="8485744" y="3517983"/>
              <a:ext cx="990528" cy="307777"/>
            </a:xfrm>
            <a:prstGeom prst="rect">
              <a:avLst/>
            </a:prstGeom>
            <a:noFill/>
          </p:spPr>
          <p:txBody>
            <a:bodyPr wrap="none" rtlCol="0">
              <a:spAutoFit/>
            </a:bodyPr>
            <a:lstStyle/>
            <a:p>
              <a:r>
                <a:rPr lang="en-US" sz="1400" dirty="0">
                  <a:latin typeface="+mj-lt"/>
                </a:rPr>
                <a:t>PLAYS_FOR</a:t>
              </a:r>
            </a:p>
          </p:txBody>
        </p:sp>
        <p:sp>
          <p:nvSpPr>
            <p:cNvPr id="34" name="TextBox 33">
              <a:extLst>
                <a:ext uri="{FF2B5EF4-FFF2-40B4-BE49-F238E27FC236}">
                  <a16:creationId xmlns:a16="http://schemas.microsoft.com/office/drawing/2014/main" id="{656364F3-D8F3-35A5-C2D5-B6DBF26C391E}"/>
                </a:ext>
              </a:extLst>
            </p:cNvPr>
            <p:cNvSpPr txBox="1"/>
            <p:nvPr/>
          </p:nvSpPr>
          <p:spPr>
            <a:xfrm rot="17366735">
              <a:off x="7125131" y="3489540"/>
              <a:ext cx="990528" cy="307777"/>
            </a:xfrm>
            <a:prstGeom prst="rect">
              <a:avLst/>
            </a:prstGeom>
            <a:noFill/>
          </p:spPr>
          <p:txBody>
            <a:bodyPr wrap="none" rtlCol="0">
              <a:spAutoFit/>
            </a:bodyPr>
            <a:lstStyle/>
            <a:p>
              <a:r>
                <a:rPr lang="en-US" sz="1400" dirty="0">
                  <a:latin typeface="+mj-lt"/>
                </a:rPr>
                <a:t>PLAYS_FOR</a:t>
              </a:r>
            </a:p>
          </p:txBody>
        </p:sp>
        <p:sp>
          <p:nvSpPr>
            <p:cNvPr id="35" name="TextBox 34">
              <a:extLst>
                <a:ext uri="{FF2B5EF4-FFF2-40B4-BE49-F238E27FC236}">
                  <a16:creationId xmlns:a16="http://schemas.microsoft.com/office/drawing/2014/main" id="{3647D114-BEB9-9EDD-DF1D-E41E1727BADC}"/>
                </a:ext>
              </a:extLst>
            </p:cNvPr>
            <p:cNvSpPr txBox="1"/>
            <p:nvPr/>
          </p:nvSpPr>
          <p:spPr>
            <a:xfrm rot="3859988">
              <a:off x="4992653" y="3534306"/>
              <a:ext cx="990528" cy="307777"/>
            </a:xfrm>
            <a:prstGeom prst="rect">
              <a:avLst/>
            </a:prstGeom>
            <a:noFill/>
          </p:spPr>
          <p:txBody>
            <a:bodyPr wrap="none" rtlCol="0">
              <a:spAutoFit/>
            </a:bodyPr>
            <a:lstStyle/>
            <a:p>
              <a:r>
                <a:rPr lang="en-US" sz="1400" dirty="0">
                  <a:latin typeface="+mj-lt"/>
                </a:rPr>
                <a:t>PLAYS_FOR</a:t>
              </a:r>
            </a:p>
          </p:txBody>
        </p:sp>
      </p:grpSp>
    </p:spTree>
    <p:extLst>
      <p:ext uri="{BB962C8B-B14F-4D97-AF65-F5344CB8AC3E}">
        <p14:creationId xmlns:p14="http://schemas.microsoft.com/office/powerpoint/2010/main" val="2580990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Implementation Process</a:t>
            </a:r>
            <a:endParaRPr lang="ko-KR" altLang="en-US" dirty="0"/>
          </a:p>
        </p:txBody>
      </p:sp>
      <p:sp>
        <p:nvSpPr>
          <p:cNvPr id="24" name="제목 1">
            <a:extLst>
              <a:ext uri="{FF2B5EF4-FFF2-40B4-BE49-F238E27FC236}">
                <a16:creationId xmlns:a16="http://schemas.microsoft.com/office/drawing/2014/main" id="{6D0C73AC-F8FC-C442-B54E-06AD12BCBFC3}"/>
              </a:ext>
            </a:extLst>
          </p:cNvPr>
          <p:cNvSpPr txBox="1">
            <a:spLocks/>
          </p:cNvSpPr>
          <p:nvPr/>
        </p:nvSpPr>
        <p:spPr>
          <a:xfrm>
            <a:off x="3358902" y="246193"/>
            <a:ext cx="4253165" cy="798753"/>
          </a:xfrm>
          <a:prstGeom prst="rect">
            <a:avLst/>
          </a:prstGeom>
        </p:spPr>
        <p:txBody>
          <a:bodyPr vert="horz" lIns="99569" tIns="49785" rIns="99569" bIns="49785" rtlCol="0" anchor="ctr">
            <a:normAutofit/>
          </a:bodyPr>
          <a:lstStyle>
            <a:lvl1pPr algn="l" defTabSz="995690" rtl="0" eaLnBrk="1" latinLnBrk="1" hangingPunct="1">
              <a:lnSpc>
                <a:spcPct val="90000"/>
              </a:lnSpc>
              <a:spcBef>
                <a:spcPct val="0"/>
              </a:spcBef>
              <a:buNone/>
              <a:defRPr lang="ko-KR" altLang="en-US" sz="4000" b="1" kern="1200" baseline="0" dirty="0">
                <a:solidFill>
                  <a:schemeClr val="bg1"/>
                </a:solidFill>
                <a:effectLst/>
                <a:latin typeface="+mj-lt"/>
                <a:ea typeface="맑은 고딕" pitchFamily="50" charset="-127"/>
                <a:cs typeface="+mj-cs"/>
              </a:defRPr>
            </a:lvl1pPr>
          </a:lstStyle>
          <a:p>
            <a:endParaRPr lang="en-US" sz="2400" b="0" dirty="0"/>
          </a:p>
        </p:txBody>
      </p:sp>
      <p:sp>
        <p:nvSpPr>
          <p:cNvPr id="5" name="Rectangle 2">
            <a:extLst>
              <a:ext uri="{FF2B5EF4-FFF2-40B4-BE49-F238E27FC236}">
                <a16:creationId xmlns:a16="http://schemas.microsoft.com/office/drawing/2014/main" id="{5125B6FF-1E97-694E-BE2D-B61F31C34312}"/>
              </a:ext>
            </a:extLst>
          </p:cNvPr>
          <p:cNvSpPr>
            <a:spLocks noChangeArrowheads="1"/>
          </p:cNvSpPr>
          <p:nvPr/>
        </p:nvSpPr>
        <p:spPr bwMode="auto">
          <a:xfrm>
            <a:off x="478582" y="2108498"/>
            <a:ext cx="7975233" cy="292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Content Placeholder 2">
            <a:extLst>
              <a:ext uri="{FF2B5EF4-FFF2-40B4-BE49-F238E27FC236}">
                <a16:creationId xmlns:a16="http://schemas.microsoft.com/office/drawing/2014/main" id="{EF1DEA46-74DB-71A8-BCD5-8EB165BC8649}"/>
              </a:ext>
            </a:extLst>
          </p:cNvPr>
          <p:cNvSpPr>
            <a:spLocks noGrp="1"/>
          </p:cNvSpPr>
          <p:nvPr>
            <p:ph idx="1"/>
          </p:nvPr>
        </p:nvSpPr>
        <p:spPr>
          <a:xfrm>
            <a:off x="609521" y="1485579"/>
            <a:ext cx="10971372" cy="2160240"/>
          </a:xfrm>
        </p:spPr>
        <p:txBody>
          <a:bodyPr>
            <a:normAutofit/>
          </a:bodyPr>
          <a:lstStyle/>
          <a:p>
            <a:pPr marL="342900" indent="-342900">
              <a:buFont typeface="Arial" panose="020B0604020202020204" pitchFamily="34" charset="0"/>
              <a:buChar char="•"/>
            </a:pPr>
            <a:r>
              <a:rPr lang="en-US" sz="1400" i="0" dirty="0"/>
              <a:t>The data we are using is available in the NBA dataset provided by Kaggle. The data is in the form of multiple csv files for different entities.</a:t>
            </a:r>
          </a:p>
          <a:p>
            <a:pPr marL="342900" indent="-342900">
              <a:buFont typeface="Arial" panose="020B0604020202020204" pitchFamily="34" charset="0"/>
              <a:buChar char="•"/>
            </a:pPr>
            <a:r>
              <a:rPr lang="en-US" sz="1400" i="0" dirty="0"/>
              <a:t>Since these CSV files are not normalized and has a lot of redundant columns we will be needing extensive preprocessing before we can use the data for reporting.</a:t>
            </a:r>
          </a:p>
          <a:p>
            <a:pPr marL="0" indent="0"/>
            <a:endParaRPr lang="en-US" sz="1400" i="0" dirty="0"/>
          </a:p>
          <a:p>
            <a:pPr marL="0" indent="0"/>
            <a:r>
              <a:rPr lang="en-US" sz="1400" i="0" dirty="0"/>
              <a:t>The implementation is in three phases :</a:t>
            </a:r>
          </a:p>
          <a:p>
            <a:pPr marL="0" indent="0"/>
            <a:endParaRPr lang="en-US" sz="1400" i="0" dirty="0"/>
          </a:p>
        </p:txBody>
      </p:sp>
      <p:sp>
        <p:nvSpPr>
          <p:cNvPr id="1505" name="Rectangle 1504">
            <a:extLst>
              <a:ext uri="{FF2B5EF4-FFF2-40B4-BE49-F238E27FC236}">
                <a16:creationId xmlns:a16="http://schemas.microsoft.com/office/drawing/2014/main" id="{B9A4BC2B-DEF5-8040-9A56-0765F3A6419F}"/>
              </a:ext>
            </a:extLst>
          </p:cNvPr>
          <p:cNvSpPr/>
          <p:nvPr/>
        </p:nvSpPr>
        <p:spPr>
          <a:xfrm>
            <a:off x="982638" y="3578508"/>
            <a:ext cx="2664296" cy="2299558"/>
          </a:xfrm>
          <a:prstGeom prst="rect">
            <a:avLst/>
          </a:prstGeom>
          <a:noFill/>
          <a:ln>
            <a:solidFill>
              <a:srgbClr val="8733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2" name="Oval 1501">
            <a:extLst>
              <a:ext uri="{FF2B5EF4-FFF2-40B4-BE49-F238E27FC236}">
                <a16:creationId xmlns:a16="http://schemas.microsoft.com/office/drawing/2014/main" id="{EA3F4537-0DBF-EA79-A302-D6AD43D2A73E}"/>
              </a:ext>
            </a:extLst>
          </p:cNvPr>
          <p:cNvSpPr/>
          <p:nvPr/>
        </p:nvSpPr>
        <p:spPr>
          <a:xfrm>
            <a:off x="1990749" y="3285778"/>
            <a:ext cx="576065" cy="585460"/>
          </a:xfrm>
          <a:prstGeom prst="ellipse">
            <a:avLst/>
          </a:prstGeom>
          <a:solidFill>
            <a:srgbClr val="8733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506" name="Rectangle 1505">
            <a:extLst>
              <a:ext uri="{FF2B5EF4-FFF2-40B4-BE49-F238E27FC236}">
                <a16:creationId xmlns:a16="http://schemas.microsoft.com/office/drawing/2014/main" id="{19C4DC25-3DF2-3108-C241-0E117C503E49}"/>
              </a:ext>
            </a:extLst>
          </p:cNvPr>
          <p:cNvSpPr/>
          <p:nvPr/>
        </p:nvSpPr>
        <p:spPr>
          <a:xfrm>
            <a:off x="4740131" y="3578508"/>
            <a:ext cx="2664296" cy="2299558"/>
          </a:xfrm>
          <a:prstGeom prst="rect">
            <a:avLst/>
          </a:prstGeom>
          <a:noFill/>
          <a:ln>
            <a:solidFill>
              <a:srgbClr val="8733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7" name="Rectangle 1506">
            <a:extLst>
              <a:ext uri="{FF2B5EF4-FFF2-40B4-BE49-F238E27FC236}">
                <a16:creationId xmlns:a16="http://schemas.microsoft.com/office/drawing/2014/main" id="{83792FE4-5D70-BDA7-D925-455B8B7E1E0B}"/>
              </a:ext>
            </a:extLst>
          </p:cNvPr>
          <p:cNvSpPr/>
          <p:nvPr/>
        </p:nvSpPr>
        <p:spPr>
          <a:xfrm>
            <a:off x="8471469" y="3578508"/>
            <a:ext cx="2664296" cy="2299558"/>
          </a:xfrm>
          <a:prstGeom prst="rect">
            <a:avLst/>
          </a:prstGeom>
          <a:noFill/>
          <a:ln>
            <a:solidFill>
              <a:srgbClr val="8733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3" name="Oval 1502">
            <a:extLst>
              <a:ext uri="{FF2B5EF4-FFF2-40B4-BE49-F238E27FC236}">
                <a16:creationId xmlns:a16="http://schemas.microsoft.com/office/drawing/2014/main" id="{9D311800-3CD0-5E4B-809A-B165D2068663}"/>
              </a:ext>
            </a:extLst>
          </p:cNvPr>
          <p:cNvSpPr/>
          <p:nvPr/>
        </p:nvSpPr>
        <p:spPr>
          <a:xfrm>
            <a:off x="5807173" y="3285778"/>
            <a:ext cx="576065" cy="585460"/>
          </a:xfrm>
          <a:prstGeom prst="ellipse">
            <a:avLst/>
          </a:prstGeom>
          <a:solidFill>
            <a:srgbClr val="8733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504" name="Oval 1503">
            <a:extLst>
              <a:ext uri="{FF2B5EF4-FFF2-40B4-BE49-F238E27FC236}">
                <a16:creationId xmlns:a16="http://schemas.microsoft.com/office/drawing/2014/main" id="{912F1641-F672-7EA7-1C3C-ED9EB6BAE484}"/>
              </a:ext>
            </a:extLst>
          </p:cNvPr>
          <p:cNvSpPr/>
          <p:nvPr/>
        </p:nvSpPr>
        <p:spPr>
          <a:xfrm>
            <a:off x="9551591" y="3285778"/>
            <a:ext cx="576065" cy="585460"/>
          </a:xfrm>
          <a:prstGeom prst="ellipse">
            <a:avLst/>
          </a:prstGeom>
          <a:solidFill>
            <a:srgbClr val="8733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509" name="TextBox 1508">
            <a:extLst>
              <a:ext uri="{FF2B5EF4-FFF2-40B4-BE49-F238E27FC236}">
                <a16:creationId xmlns:a16="http://schemas.microsoft.com/office/drawing/2014/main" id="{06F7251A-9E8D-D11F-12EF-0A9E6E544021}"/>
              </a:ext>
            </a:extLst>
          </p:cNvPr>
          <p:cNvSpPr txBox="1"/>
          <p:nvPr/>
        </p:nvSpPr>
        <p:spPr>
          <a:xfrm>
            <a:off x="1535575" y="3848329"/>
            <a:ext cx="1605248" cy="369332"/>
          </a:xfrm>
          <a:prstGeom prst="rect">
            <a:avLst/>
          </a:prstGeom>
          <a:noFill/>
        </p:spPr>
        <p:txBody>
          <a:bodyPr wrap="none" rtlCol="0">
            <a:spAutoFit/>
          </a:bodyPr>
          <a:lstStyle/>
          <a:p>
            <a:r>
              <a:rPr lang="en-US" b="1" dirty="0">
                <a:solidFill>
                  <a:srgbClr val="C00000"/>
                </a:solidFill>
                <a:latin typeface="+mj-lt"/>
              </a:rPr>
              <a:t>Raw Data Layer</a:t>
            </a:r>
          </a:p>
        </p:txBody>
      </p:sp>
      <p:sp>
        <p:nvSpPr>
          <p:cNvPr id="1512" name="TextBox 1511">
            <a:extLst>
              <a:ext uri="{FF2B5EF4-FFF2-40B4-BE49-F238E27FC236}">
                <a16:creationId xmlns:a16="http://schemas.microsoft.com/office/drawing/2014/main" id="{BB9B5528-9E5C-103E-5F17-5244B54B827B}"/>
              </a:ext>
            </a:extLst>
          </p:cNvPr>
          <p:cNvSpPr txBox="1"/>
          <p:nvPr/>
        </p:nvSpPr>
        <p:spPr>
          <a:xfrm>
            <a:off x="5591150" y="3848329"/>
            <a:ext cx="1052596" cy="369332"/>
          </a:xfrm>
          <a:prstGeom prst="rect">
            <a:avLst/>
          </a:prstGeom>
          <a:noFill/>
        </p:spPr>
        <p:txBody>
          <a:bodyPr wrap="none" rtlCol="0">
            <a:spAutoFit/>
          </a:bodyPr>
          <a:lstStyle/>
          <a:p>
            <a:r>
              <a:rPr lang="en-US" b="1" dirty="0">
                <a:solidFill>
                  <a:srgbClr val="C00000"/>
                </a:solidFill>
                <a:latin typeface="+mj-lt"/>
              </a:rPr>
              <a:t>ETL Layer</a:t>
            </a:r>
          </a:p>
        </p:txBody>
      </p:sp>
      <p:sp>
        <p:nvSpPr>
          <p:cNvPr id="1513" name="TextBox 1512">
            <a:extLst>
              <a:ext uri="{FF2B5EF4-FFF2-40B4-BE49-F238E27FC236}">
                <a16:creationId xmlns:a16="http://schemas.microsoft.com/office/drawing/2014/main" id="{EA1EF2D3-2AD9-EE02-CCFA-FCB837F49074}"/>
              </a:ext>
            </a:extLst>
          </p:cNvPr>
          <p:cNvSpPr txBox="1"/>
          <p:nvPr/>
        </p:nvSpPr>
        <p:spPr>
          <a:xfrm>
            <a:off x="8801974" y="3848329"/>
            <a:ext cx="2269211" cy="369332"/>
          </a:xfrm>
          <a:prstGeom prst="rect">
            <a:avLst/>
          </a:prstGeom>
          <a:noFill/>
        </p:spPr>
        <p:txBody>
          <a:bodyPr wrap="none" rtlCol="0">
            <a:spAutoFit/>
          </a:bodyPr>
          <a:lstStyle/>
          <a:p>
            <a:r>
              <a:rPr lang="en-US" b="1" dirty="0">
                <a:solidFill>
                  <a:srgbClr val="C00000"/>
                </a:solidFill>
                <a:latin typeface="+mj-lt"/>
              </a:rPr>
              <a:t>Foundation Data Layer</a:t>
            </a:r>
          </a:p>
        </p:txBody>
      </p:sp>
      <p:sp>
        <p:nvSpPr>
          <p:cNvPr id="1514" name="TextBox 1513">
            <a:extLst>
              <a:ext uri="{FF2B5EF4-FFF2-40B4-BE49-F238E27FC236}">
                <a16:creationId xmlns:a16="http://schemas.microsoft.com/office/drawing/2014/main" id="{E23F999E-6DF9-C6DD-4A7F-BB722D4B251D}"/>
              </a:ext>
            </a:extLst>
          </p:cNvPr>
          <p:cNvSpPr txBox="1"/>
          <p:nvPr/>
        </p:nvSpPr>
        <p:spPr>
          <a:xfrm>
            <a:off x="1115090" y="4223362"/>
            <a:ext cx="2399391" cy="1384995"/>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mj-lt"/>
              </a:rPr>
              <a:t>We are using Azure Blob Storage to store the csv files from Kaggle.</a:t>
            </a:r>
            <a:br>
              <a:rPr lang="en-US" sz="1200" dirty="0">
                <a:latin typeface="+mj-lt"/>
              </a:rPr>
            </a:br>
            <a:endParaRPr lang="en-US" sz="1200" dirty="0">
              <a:latin typeface="+mj-lt"/>
            </a:endParaRPr>
          </a:p>
          <a:p>
            <a:pPr marL="285750" indent="-285750">
              <a:buFont typeface="Arial" panose="020B0604020202020204" pitchFamily="34" charset="0"/>
              <a:buChar char="•"/>
            </a:pPr>
            <a:r>
              <a:rPr lang="en-US" sz="1200" dirty="0">
                <a:latin typeface="+mj-lt"/>
              </a:rPr>
              <a:t>We are also using Blob storage as the staging area for JSON documents.</a:t>
            </a:r>
          </a:p>
        </p:txBody>
      </p:sp>
      <p:sp>
        <p:nvSpPr>
          <p:cNvPr id="1515" name="TextBox 1514">
            <a:extLst>
              <a:ext uri="{FF2B5EF4-FFF2-40B4-BE49-F238E27FC236}">
                <a16:creationId xmlns:a16="http://schemas.microsoft.com/office/drawing/2014/main" id="{89CB861C-6E98-5C6B-CF41-30E81EE578EB}"/>
              </a:ext>
            </a:extLst>
          </p:cNvPr>
          <p:cNvSpPr txBox="1"/>
          <p:nvPr/>
        </p:nvSpPr>
        <p:spPr>
          <a:xfrm>
            <a:off x="4740131" y="4217661"/>
            <a:ext cx="2666787" cy="1569660"/>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mj-lt"/>
              </a:rPr>
              <a:t>Azure Data Factory is our ETL tool. We are using Data Copy activity for some entities and full-fledged data flows for others.</a:t>
            </a:r>
            <a:br>
              <a:rPr lang="en-US" sz="1200" dirty="0">
                <a:latin typeface="+mj-lt"/>
              </a:rPr>
            </a:br>
            <a:endParaRPr lang="en-US" sz="1200" dirty="0">
              <a:latin typeface="+mj-lt"/>
            </a:endParaRPr>
          </a:p>
          <a:p>
            <a:pPr marL="285750" indent="-285750">
              <a:buFont typeface="Arial" panose="020B0604020202020204" pitchFamily="34" charset="0"/>
              <a:buChar char="•"/>
            </a:pPr>
            <a:r>
              <a:rPr lang="en-US" sz="1200" dirty="0">
                <a:latin typeface="+mj-lt"/>
              </a:rPr>
              <a:t>We have also enabled both schedule based and storage event-based triggers.</a:t>
            </a:r>
          </a:p>
        </p:txBody>
      </p:sp>
      <p:sp>
        <p:nvSpPr>
          <p:cNvPr id="1516" name="TextBox 1515">
            <a:extLst>
              <a:ext uri="{FF2B5EF4-FFF2-40B4-BE49-F238E27FC236}">
                <a16:creationId xmlns:a16="http://schemas.microsoft.com/office/drawing/2014/main" id="{A9959D30-B499-2498-0D87-80AC8650D831}"/>
              </a:ext>
            </a:extLst>
          </p:cNvPr>
          <p:cNvSpPr txBox="1"/>
          <p:nvPr/>
        </p:nvSpPr>
        <p:spPr>
          <a:xfrm>
            <a:off x="8497624" y="4315694"/>
            <a:ext cx="2666787" cy="1200329"/>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mj-lt"/>
              </a:rPr>
              <a:t>The sink of our ETL pipelines point to Azure SQL tables.</a:t>
            </a:r>
          </a:p>
          <a:p>
            <a:pPr marL="285750" indent="-285750">
              <a:buFont typeface="Arial" panose="020B0604020202020204" pitchFamily="34" charset="0"/>
              <a:buChar char="•"/>
            </a:pPr>
            <a:endParaRPr lang="en-US" sz="1200" dirty="0">
              <a:latin typeface="+mj-lt"/>
            </a:endParaRPr>
          </a:p>
          <a:p>
            <a:pPr marL="285750" indent="-285750">
              <a:buFont typeface="Arial" panose="020B0604020202020204" pitchFamily="34" charset="0"/>
              <a:buChar char="•"/>
            </a:pPr>
            <a:r>
              <a:rPr lang="en-US" sz="1200" dirty="0">
                <a:latin typeface="+mj-lt"/>
              </a:rPr>
              <a:t>We are storing data as tables, nodes and edges for graphs as well as document.</a:t>
            </a:r>
          </a:p>
        </p:txBody>
      </p:sp>
    </p:spTree>
    <p:extLst>
      <p:ext uri="{BB962C8B-B14F-4D97-AF65-F5344CB8AC3E}">
        <p14:creationId xmlns:p14="http://schemas.microsoft.com/office/powerpoint/2010/main" val="4254729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Raw Data Store</a:t>
            </a:r>
            <a:endParaRPr lang="ko-KR" altLang="en-US" dirty="0"/>
          </a:p>
        </p:txBody>
      </p:sp>
      <p:sp>
        <p:nvSpPr>
          <p:cNvPr id="24" name="제목 1">
            <a:extLst>
              <a:ext uri="{FF2B5EF4-FFF2-40B4-BE49-F238E27FC236}">
                <a16:creationId xmlns:a16="http://schemas.microsoft.com/office/drawing/2014/main" id="{6D0C73AC-F8FC-C442-B54E-06AD12BCBFC3}"/>
              </a:ext>
            </a:extLst>
          </p:cNvPr>
          <p:cNvSpPr txBox="1">
            <a:spLocks/>
          </p:cNvSpPr>
          <p:nvPr/>
        </p:nvSpPr>
        <p:spPr>
          <a:xfrm>
            <a:off x="3358902" y="246193"/>
            <a:ext cx="4253165" cy="798753"/>
          </a:xfrm>
          <a:prstGeom prst="rect">
            <a:avLst/>
          </a:prstGeom>
        </p:spPr>
        <p:txBody>
          <a:bodyPr vert="horz" lIns="99569" tIns="49785" rIns="99569" bIns="49785" rtlCol="0" anchor="ctr">
            <a:normAutofit/>
          </a:bodyPr>
          <a:lstStyle>
            <a:lvl1pPr algn="l" defTabSz="995690" rtl="0" eaLnBrk="1" latinLnBrk="1" hangingPunct="1">
              <a:lnSpc>
                <a:spcPct val="90000"/>
              </a:lnSpc>
              <a:spcBef>
                <a:spcPct val="0"/>
              </a:spcBef>
              <a:buNone/>
              <a:defRPr lang="ko-KR" altLang="en-US" sz="4000" b="1" kern="1200" baseline="0" dirty="0">
                <a:solidFill>
                  <a:schemeClr val="bg1"/>
                </a:solidFill>
                <a:effectLst/>
                <a:latin typeface="+mj-lt"/>
                <a:ea typeface="맑은 고딕" pitchFamily="50" charset="-127"/>
                <a:cs typeface="+mj-cs"/>
              </a:defRPr>
            </a:lvl1pPr>
          </a:lstStyle>
          <a:p>
            <a:endParaRPr lang="en-US" sz="2400" b="0" dirty="0"/>
          </a:p>
        </p:txBody>
      </p:sp>
      <p:sp>
        <p:nvSpPr>
          <p:cNvPr id="3" name="Content Placeholder 2">
            <a:extLst>
              <a:ext uri="{FF2B5EF4-FFF2-40B4-BE49-F238E27FC236}">
                <a16:creationId xmlns:a16="http://schemas.microsoft.com/office/drawing/2014/main" id="{1CB42495-D653-3078-3236-BD5FBAD9B531}"/>
              </a:ext>
            </a:extLst>
          </p:cNvPr>
          <p:cNvSpPr>
            <a:spLocks noGrp="1"/>
          </p:cNvSpPr>
          <p:nvPr>
            <p:ph idx="1"/>
          </p:nvPr>
        </p:nvSpPr>
        <p:spPr>
          <a:xfrm>
            <a:off x="609521" y="1485578"/>
            <a:ext cx="10971372" cy="4824535"/>
          </a:xfrm>
        </p:spPr>
        <p:txBody>
          <a:bodyPr>
            <a:normAutofit/>
          </a:bodyPr>
          <a:lstStyle/>
          <a:p>
            <a:r>
              <a:rPr lang="en-US" sz="1400" i="0" dirty="0"/>
              <a:t>We have made use of Azure Blob Storage as shown below to store our CSVs. The source for all our ETLs will be pointing to this storage location.</a:t>
            </a:r>
          </a:p>
          <a:p>
            <a:r>
              <a:rPr lang="en-US" sz="1400" i="0" dirty="0" err="1"/>
              <a:t>nbadataset</a:t>
            </a:r>
            <a:r>
              <a:rPr lang="en-US" sz="1400" i="0" dirty="0"/>
              <a:t> is the container where all our source csv files are available.</a:t>
            </a:r>
          </a:p>
          <a:p>
            <a:endParaRPr lang="en-US" sz="1600" i="0" dirty="0"/>
          </a:p>
        </p:txBody>
      </p:sp>
      <p:pic>
        <p:nvPicPr>
          <p:cNvPr id="8" name="Picture 7" descr="Graphical user interface, application, table&#10;&#10;Description automatically generated">
            <a:extLst>
              <a:ext uri="{FF2B5EF4-FFF2-40B4-BE49-F238E27FC236}">
                <a16:creationId xmlns:a16="http://schemas.microsoft.com/office/drawing/2014/main" id="{47C729AC-9595-205C-ABD3-15DE215A18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966" y="2133650"/>
            <a:ext cx="6671270" cy="2929878"/>
          </a:xfrm>
          <a:prstGeom prst="rect">
            <a:avLst/>
          </a:prstGeom>
        </p:spPr>
      </p:pic>
      <p:sp>
        <p:nvSpPr>
          <p:cNvPr id="10" name="TextBox 9">
            <a:extLst>
              <a:ext uri="{FF2B5EF4-FFF2-40B4-BE49-F238E27FC236}">
                <a16:creationId xmlns:a16="http://schemas.microsoft.com/office/drawing/2014/main" id="{9D8775CC-1D83-7344-3343-A5AC7B9A2F68}"/>
              </a:ext>
            </a:extLst>
          </p:cNvPr>
          <p:cNvSpPr txBox="1"/>
          <p:nvPr/>
        </p:nvSpPr>
        <p:spPr>
          <a:xfrm>
            <a:off x="7349681" y="4389497"/>
            <a:ext cx="4436306" cy="674031"/>
          </a:xfrm>
          <a:prstGeom prst="rect">
            <a:avLst/>
          </a:prstGeom>
          <a:noFill/>
        </p:spPr>
        <p:txBody>
          <a:bodyPr wrap="square" rtlCol="0">
            <a:spAutoFit/>
          </a:bodyPr>
          <a:lstStyle/>
          <a:p>
            <a:pPr marL="228577" indent="-228577" defTabSz="914309">
              <a:lnSpc>
                <a:spcPct val="90000"/>
              </a:lnSpc>
              <a:spcBef>
                <a:spcPts val="1000"/>
              </a:spcBef>
            </a:pPr>
            <a:r>
              <a:rPr lang="en-US" sz="1400" dirty="0">
                <a:solidFill>
                  <a:schemeClr val="tx1">
                    <a:lumMod val="75000"/>
                    <a:lumOff val="25000"/>
                  </a:schemeClr>
                </a:solidFill>
                <a:latin typeface="+mj-lt"/>
                <a:ea typeface="맑은 고딕" pitchFamily="50" charset="-127"/>
              </a:rPr>
              <a:t>Additionally, we use </a:t>
            </a:r>
            <a:r>
              <a:rPr lang="en-US" sz="1400" dirty="0" err="1">
                <a:solidFill>
                  <a:schemeClr val="tx1">
                    <a:lumMod val="75000"/>
                    <a:lumOff val="25000"/>
                  </a:schemeClr>
                </a:solidFill>
                <a:latin typeface="+mj-lt"/>
                <a:ea typeface="맑은 고딕" pitchFamily="50" charset="-127"/>
              </a:rPr>
              <a:t>documentdata</a:t>
            </a:r>
            <a:r>
              <a:rPr lang="en-US" sz="1400" dirty="0">
                <a:solidFill>
                  <a:schemeClr val="tx1">
                    <a:lumMod val="75000"/>
                    <a:lumOff val="25000"/>
                  </a:schemeClr>
                </a:solidFill>
                <a:latin typeface="+mj-lt"/>
                <a:ea typeface="맑은 고딕" pitchFamily="50" charset="-127"/>
              </a:rPr>
              <a:t> container to store the staging </a:t>
            </a:r>
            <a:r>
              <a:rPr lang="en-US" sz="1400" dirty="0" err="1">
                <a:solidFill>
                  <a:schemeClr val="tx1">
                    <a:lumMod val="75000"/>
                    <a:lumOff val="25000"/>
                  </a:schemeClr>
                </a:solidFill>
                <a:latin typeface="+mj-lt"/>
                <a:ea typeface="맑은 고딕" pitchFamily="50" charset="-127"/>
              </a:rPr>
              <a:t>json</a:t>
            </a:r>
            <a:r>
              <a:rPr lang="en-US" sz="1400" dirty="0">
                <a:solidFill>
                  <a:schemeClr val="tx1">
                    <a:lumMod val="75000"/>
                    <a:lumOff val="25000"/>
                  </a:schemeClr>
                </a:solidFill>
                <a:latin typeface="+mj-lt"/>
                <a:ea typeface="맑은 고딕" pitchFamily="50" charset="-127"/>
              </a:rPr>
              <a:t> file that we create from the csv in order to store as document in foundation layer </a:t>
            </a:r>
          </a:p>
        </p:txBody>
      </p:sp>
      <p:pic>
        <p:nvPicPr>
          <p:cNvPr id="13" name="Picture 12" descr="Graphical user interface, application&#10;&#10;Description automatically generated">
            <a:extLst>
              <a:ext uri="{FF2B5EF4-FFF2-40B4-BE49-F238E27FC236}">
                <a16:creationId xmlns:a16="http://schemas.microsoft.com/office/drawing/2014/main" id="{A6068C76-9490-04B2-1A6F-BA42C9379A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2998" y="5265507"/>
            <a:ext cx="7772400" cy="1347888"/>
          </a:xfrm>
          <a:prstGeom prst="rect">
            <a:avLst/>
          </a:prstGeom>
        </p:spPr>
      </p:pic>
    </p:spTree>
    <p:extLst>
      <p:ext uri="{BB962C8B-B14F-4D97-AF65-F5344CB8AC3E}">
        <p14:creationId xmlns:p14="http://schemas.microsoft.com/office/powerpoint/2010/main" val="1624431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FFEDE-B2C9-E2BB-E4FD-70D65A464D24}"/>
              </a:ext>
            </a:extLst>
          </p:cNvPr>
          <p:cNvSpPr>
            <a:spLocks noGrp="1"/>
          </p:cNvSpPr>
          <p:nvPr>
            <p:ph type="title"/>
          </p:nvPr>
        </p:nvSpPr>
        <p:spPr/>
        <p:txBody>
          <a:bodyPr/>
          <a:lstStyle/>
          <a:p>
            <a:r>
              <a:rPr lang="en-US" dirty="0"/>
              <a:t>ETL Layer Design</a:t>
            </a:r>
          </a:p>
        </p:txBody>
      </p:sp>
      <p:sp>
        <p:nvSpPr>
          <p:cNvPr id="3" name="Content Placeholder 2">
            <a:extLst>
              <a:ext uri="{FF2B5EF4-FFF2-40B4-BE49-F238E27FC236}">
                <a16:creationId xmlns:a16="http://schemas.microsoft.com/office/drawing/2014/main" id="{20482ADD-FC3B-A0CE-1570-04C77E9C25CE}"/>
              </a:ext>
            </a:extLst>
          </p:cNvPr>
          <p:cNvSpPr>
            <a:spLocks noGrp="1"/>
          </p:cNvSpPr>
          <p:nvPr>
            <p:ph idx="1"/>
          </p:nvPr>
        </p:nvSpPr>
        <p:spPr/>
        <p:txBody>
          <a:bodyPr>
            <a:normAutofit/>
          </a:bodyPr>
          <a:lstStyle/>
          <a:p>
            <a:r>
              <a:rPr lang="en-US" sz="1400" i="0" dirty="0"/>
              <a:t>Since we have multiple source csv files our first step in ETL Design was to create a </a:t>
            </a:r>
            <a:r>
              <a:rPr lang="en-US" sz="1400" b="1" i="0" dirty="0"/>
              <a:t>consolidated data dictionary </a:t>
            </a:r>
            <a:r>
              <a:rPr lang="en-US" sz="1400" i="0" dirty="0"/>
              <a:t>as shown below where we determine from which file the source data for each target column in a given table comes from. </a:t>
            </a:r>
          </a:p>
          <a:p>
            <a:r>
              <a:rPr lang="en-US" sz="1400" i="0" dirty="0"/>
              <a:t>We created this for all columns in tables in our Foundation layer.</a:t>
            </a:r>
          </a:p>
        </p:txBody>
      </p:sp>
      <p:pic>
        <p:nvPicPr>
          <p:cNvPr id="6" name="Picture 5" descr="Graphical user interface, text, application, table&#10;&#10;Description automatically generated">
            <a:extLst>
              <a:ext uri="{FF2B5EF4-FFF2-40B4-BE49-F238E27FC236}">
                <a16:creationId xmlns:a16="http://schemas.microsoft.com/office/drawing/2014/main" id="{4A8727CC-A538-E9F7-4BD1-36E7F74F0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415" y="2421682"/>
            <a:ext cx="7501910" cy="3607240"/>
          </a:xfrm>
          <a:prstGeom prst="rect">
            <a:avLst/>
          </a:prstGeom>
        </p:spPr>
      </p:pic>
      <p:graphicFrame>
        <p:nvGraphicFramePr>
          <p:cNvPr id="9" name="Object 8">
            <a:extLst>
              <a:ext uri="{FF2B5EF4-FFF2-40B4-BE49-F238E27FC236}">
                <a16:creationId xmlns:a16="http://schemas.microsoft.com/office/drawing/2014/main" id="{7381DC70-56F0-7345-FBC3-9C7BDF3B3325}"/>
              </a:ext>
            </a:extLst>
          </p:cNvPr>
          <p:cNvGraphicFramePr>
            <a:graphicFrameLocks noChangeAspect="1"/>
          </p:cNvGraphicFramePr>
          <p:nvPr>
            <p:extLst>
              <p:ext uri="{D42A27DB-BD31-4B8C-83A1-F6EECF244321}">
                <p14:modId xmlns:p14="http://schemas.microsoft.com/office/powerpoint/2010/main" val="1872666506"/>
              </p:ext>
            </p:extLst>
          </p:nvPr>
        </p:nvGraphicFramePr>
        <p:xfrm>
          <a:off x="8255446" y="1836405"/>
          <a:ext cx="965200" cy="609600"/>
        </p:xfrm>
        <a:graphic>
          <a:graphicData uri="http://schemas.openxmlformats.org/presentationml/2006/ole">
            <mc:AlternateContent xmlns:mc="http://schemas.openxmlformats.org/markup-compatibility/2006">
              <mc:Choice xmlns:v="urn:schemas-microsoft-com:vml" Requires="v">
                <p:oleObj name="Worksheet" showAsIcon="1" r:id="rId3" imgW="965200" imgH="609600" progId="Excel.Sheet.12">
                  <p:embed/>
                </p:oleObj>
              </mc:Choice>
              <mc:Fallback>
                <p:oleObj name="Worksheet" showAsIcon="1" r:id="rId3" imgW="965200" imgH="609600" progId="Excel.Sheet.12">
                  <p:embed/>
                  <p:pic>
                    <p:nvPicPr>
                      <p:cNvPr id="0" name=""/>
                      <p:cNvPicPr/>
                      <p:nvPr/>
                    </p:nvPicPr>
                    <p:blipFill>
                      <a:blip r:embed="rId4"/>
                      <a:stretch>
                        <a:fillRect/>
                      </a:stretch>
                    </p:blipFill>
                    <p:spPr>
                      <a:xfrm>
                        <a:off x="8255446" y="1836405"/>
                        <a:ext cx="965200" cy="609600"/>
                      </a:xfrm>
                      <a:prstGeom prst="rect">
                        <a:avLst/>
                      </a:prstGeom>
                    </p:spPr>
                  </p:pic>
                </p:oleObj>
              </mc:Fallback>
            </mc:AlternateContent>
          </a:graphicData>
        </a:graphic>
      </p:graphicFrame>
    </p:spTree>
    <p:extLst>
      <p:ext uri="{BB962C8B-B14F-4D97-AF65-F5344CB8AC3E}">
        <p14:creationId xmlns:p14="http://schemas.microsoft.com/office/powerpoint/2010/main" val="160269940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12548</TotalTime>
  <Words>971</Words>
  <Application>Microsoft Macintosh PowerPoint</Application>
  <PresentationFormat>Custom</PresentationFormat>
  <Paragraphs>111</Paragraphs>
  <Slides>17</Slides>
  <Notes>3</Notes>
  <HiddenSlides>0</HiddenSlides>
  <MMClips>1</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17</vt:i4>
      </vt:variant>
    </vt:vector>
  </HeadingPairs>
  <TitlesOfParts>
    <vt:vector size="25" baseType="lpstr">
      <vt:lpstr>Calibri</vt:lpstr>
      <vt:lpstr>맑은 고딕</vt:lpstr>
      <vt:lpstr>Calibri Light</vt:lpstr>
      <vt:lpstr>Arial</vt:lpstr>
      <vt:lpstr>Noto Sans</vt:lpstr>
      <vt:lpstr>굴림체</vt:lpstr>
      <vt:lpstr>Office Theme</vt:lpstr>
      <vt:lpstr>Microsoft Excel Worksheet</vt:lpstr>
      <vt:lpstr>NBA  Game Analytics</vt:lpstr>
      <vt:lpstr>PowerPoint Presentation</vt:lpstr>
      <vt:lpstr>PowerPoint Presentation</vt:lpstr>
      <vt:lpstr>Design and Architecture</vt:lpstr>
      <vt:lpstr>ER Diagrams</vt:lpstr>
      <vt:lpstr>ER Diagrams</vt:lpstr>
      <vt:lpstr>Implementation Process</vt:lpstr>
      <vt:lpstr>Raw Data Store</vt:lpstr>
      <vt:lpstr>ETL Layer Design</vt:lpstr>
      <vt:lpstr>ETL Layer</vt:lpstr>
      <vt:lpstr>Pipeline Triggers</vt:lpstr>
      <vt:lpstr>CopyData and DataFlow activities</vt:lpstr>
      <vt:lpstr>PowerPoint Presentation</vt:lpstr>
      <vt:lpstr>Foundation Data Layer</vt:lpstr>
      <vt:lpstr>Foundation Data Layer</vt:lpstr>
      <vt:lpstr>Sample Queries</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Shika Shyam</cp:lastModifiedBy>
  <cp:revision>10</cp:revision>
  <dcterms:created xsi:type="dcterms:W3CDTF">2010-02-01T08:03:16Z</dcterms:created>
  <dcterms:modified xsi:type="dcterms:W3CDTF">2023-04-06T22:58:47Z</dcterms:modified>
  <cp:category>www.slidemembers.com</cp:category>
</cp:coreProperties>
</file>